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6" r:id="rId3"/>
    <p:sldId id="288" r:id="rId4"/>
    <p:sldId id="257" r:id="rId5"/>
    <p:sldId id="258" r:id="rId6"/>
    <p:sldId id="259" r:id="rId7"/>
    <p:sldId id="287" r:id="rId8"/>
    <p:sldId id="260" r:id="rId9"/>
    <p:sldId id="261" r:id="rId10"/>
    <p:sldId id="262" r:id="rId11"/>
    <p:sldId id="289" r:id="rId12"/>
    <p:sldId id="290" r:id="rId13"/>
    <p:sldId id="291" r:id="rId14"/>
    <p:sldId id="292" r:id="rId15"/>
    <p:sldId id="297" r:id="rId16"/>
    <p:sldId id="293" r:id="rId17"/>
    <p:sldId id="294" r:id="rId18"/>
    <p:sldId id="283" r:id="rId19"/>
    <p:sldId id="295" r:id="rId20"/>
    <p:sldId id="296" r:id="rId21"/>
    <p:sldId id="284" r:id="rId22"/>
    <p:sldId id="28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5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F58E97-B7F3-3641-BAAD-01FA55A8780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191531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58E97-B7F3-3641-BAAD-01FA55A8780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395086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58E97-B7F3-3641-BAAD-01FA55A8780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863721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58E97-B7F3-3641-BAAD-01FA55A8780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409939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58E97-B7F3-3641-BAAD-01FA55A8780D}" type="datetimeFigureOut">
              <a:rPr lang="en-US" smtClean="0"/>
              <a:t>10/12/2015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233891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F58E97-B7F3-3641-BAAD-01FA55A8780D}"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396404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F58E97-B7F3-3641-BAAD-01FA55A8780D}" type="datetimeFigureOut">
              <a:rPr lang="en-US" smtClean="0"/>
              <a:t>10/12/2015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318637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F58E97-B7F3-3641-BAAD-01FA55A8780D}" type="datetimeFigureOut">
              <a:rPr lang="en-US" smtClean="0"/>
              <a:t>10/12/2015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946039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58E97-B7F3-3641-BAAD-01FA55A8780D}" type="datetimeFigureOut">
              <a:rPr lang="en-US" smtClean="0"/>
              <a:t>10/12/2015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229902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58E97-B7F3-3641-BAAD-01FA55A8780D}"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105335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58E97-B7F3-3641-BAAD-01FA55A8780D}" type="datetimeFigureOut">
              <a:rPr lang="en-US" smtClean="0"/>
              <a:t>10/12/2015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B686FB-4DEE-EF43-B79E-20BB022B8492}" type="slidenum">
              <a:rPr lang="en-US" smtClean="0"/>
              <a:t>‹#›</a:t>
            </a:fld>
            <a:endParaRPr lang="en-US"/>
          </a:p>
        </p:txBody>
      </p:sp>
    </p:spTree>
    <p:extLst>
      <p:ext uri="{BB962C8B-B14F-4D97-AF65-F5344CB8AC3E}">
        <p14:creationId xmlns:p14="http://schemas.microsoft.com/office/powerpoint/2010/main" val="433632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58E97-B7F3-3641-BAAD-01FA55A8780D}" type="datetimeFigureOut">
              <a:rPr lang="en-US" smtClean="0"/>
              <a:t>10/12/2015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B686FB-4DEE-EF43-B79E-20BB022B8492}" type="slidenum">
              <a:rPr lang="en-US" smtClean="0"/>
              <a:t>‹#›</a:t>
            </a:fld>
            <a:endParaRPr lang="en-US"/>
          </a:p>
        </p:txBody>
      </p:sp>
    </p:spTree>
    <p:extLst>
      <p:ext uri="{BB962C8B-B14F-4D97-AF65-F5344CB8AC3E}">
        <p14:creationId xmlns:p14="http://schemas.microsoft.com/office/powerpoint/2010/main" val="304373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166" y="660400"/>
            <a:ext cx="7772400" cy="1470025"/>
          </a:xfrm>
        </p:spPr>
        <p:txBody>
          <a:bodyPr/>
          <a:lstStyle/>
          <a:p>
            <a:r>
              <a:rPr lang="en-US" dirty="0" smtClean="0"/>
              <a:t>Foundation Stage 2015</a:t>
            </a:r>
            <a:endParaRPr lang="en-US" dirty="0"/>
          </a:p>
        </p:txBody>
      </p:sp>
      <p:sp>
        <p:nvSpPr>
          <p:cNvPr id="3" name="Subtitle 2"/>
          <p:cNvSpPr>
            <a:spLocks noGrp="1"/>
          </p:cNvSpPr>
          <p:nvPr>
            <p:ph type="subTitle" idx="1"/>
          </p:nvPr>
        </p:nvSpPr>
        <p:spPr>
          <a:xfrm>
            <a:off x="1371600" y="5579454"/>
            <a:ext cx="6400800" cy="787696"/>
          </a:xfrm>
        </p:spPr>
        <p:txBody>
          <a:bodyPr/>
          <a:lstStyle/>
          <a:p>
            <a:r>
              <a:rPr lang="en-US" dirty="0" smtClean="0"/>
              <a:t>The  Early Years Foundation Stage</a:t>
            </a:r>
            <a:endParaRPr lang="en-US" dirty="0"/>
          </a:p>
        </p:txBody>
      </p:sp>
      <p:pic>
        <p:nvPicPr>
          <p:cNvPr id="6" name="Picture 5" descr="IMG_074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91833" y="1731737"/>
            <a:ext cx="2963541" cy="3951388"/>
          </a:xfrm>
          <a:prstGeom prst="rect">
            <a:avLst/>
          </a:prstGeom>
        </p:spPr>
      </p:pic>
    </p:spTree>
    <p:extLst>
      <p:ext uri="{BB962C8B-B14F-4D97-AF65-F5344CB8AC3E}">
        <p14:creationId xmlns:p14="http://schemas.microsoft.com/office/powerpoint/2010/main" val="428868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87129" cy="45719"/>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14138" b="-14138"/>
          <a:stretch>
            <a:fillRect/>
          </a:stretch>
        </p:blipFill>
        <p:spPr>
          <a:xfrm>
            <a:off x="457200" y="274638"/>
            <a:ext cx="8229600" cy="6583362"/>
          </a:xfrm>
        </p:spPr>
      </p:pic>
    </p:spTree>
    <p:extLst>
      <p:ext uri="{BB962C8B-B14F-4D97-AF65-F5344CB8AC3E}">
        <p14:creationId xmlns:p14="http://schemas.microsoft.com/office/powerpoint/2010/main" val="215574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Time for some pictures of what a good learning provision looks like: The Nursery.</a:t>
            </a:r>
            <a:endParaRPr lang="en-US" sz="2800" dirty="0"/>
          </a:p>
        </p:txBody>
      </p:sp>
      <p:sp>
        <p:nvSpPr>
          <p:cNvPr id="3" name="Content Placeholder 2"/>
          <p:cNvSpPr>
            <a:spLocks noGrp="1"/>
          </p:cNvSpPr>
          <p:nvPr>
            <p:ph idx="1"/>
          </p:nvPr>
        </p:nvSpPr>
        <p:spPr/>
        <p:txBody>
          <a:bodyPr>
            <a:normAutofit lnSpcReduction="10000"/>
          </a:bodyPr>
          <a:lstStyle/>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1400" dirty="0" smtClean="0"/>
          </a:p>
          <a:p>
            <a:pPr marL="0" indent="0">
              <a:buNone/>
            </a:pPr>
            <a:endParaRPr lang="en-US" sz="1400" dirty="0"/>
          </a:p>
          <a:p>
            <a:pPr marL="0" indent="0">
              <a:buNone/>
            </a:pPr>
            <a:r>
              <a:rPr lang="en-US" sz="1400" dirty="0" smtClean="0"/>
              <a:t>Resources are accessible and appealing for  the children and they are able to make their own choices. </a:t>
            </a:r>
            <a:endParaRPr lang="en-US" sz="1400" dirty="0"/>
          </a:p>
        </p:txBody>
      </p:sp>
      <p:pic>
        <p:nvPicPr>
          <p:cNvPr id="4" name="Picture 3" descr="DSCF226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5733" y="1417637"/>
            <a:ext cx="2302934" cy="1727201"/>
          </a:xfrm>
          <a:prstGeom prst="rect">
            <a:avLst/>
          </a:prstGeom>
        </p:spPr>
      </p:pic>
      <p:pic>
        <p:nvPicPr>
          <p:cNvPr id="5" name="Picture 4" descr="DSCF226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812134" y="1667760"/>
            <a:ext cx="2000960" cy="1500721"/>
          </a:xfrm>
          <a:prstGeom prst="rect">
            <a:avLst/>
          </a:prstGeom>
        </p:spPr>
      </p:pic>
      <p:pic>
        <p:nvPicPr>
          <p:cNvPr id="6" name="Picture 5" descr="DSCF227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7228" y="3811324"/>
            <a:ext cx="2302933" cy="1727200"/>
          </a:xfrm>
          <a:prstGeom prst="rect">
            <a:avLst/>
          </a:prstGeom>
        </p:spPr>
      </p:pic>
      <p:pic>
        <p:nvPicPr>
          <p:cNvPr id="7" name="Picture 6" descr="DSCF227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3687644" y="1692392"/>
            <a:ext cx="2198038" cy="1648528"/>
          </a:xfrm>
          <a:prstGeom prst="rect">
            <a:avLst/>
          </a:prstGeom>
        </p:spPr>
      </p:pic>
      <p:pic>
        <p:nvPicPr>
          <p:cNvPr id="8" name="Picture 7" descr="DSCF228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33417" y="3845188"/>
            <a:ext cx="2257781" cy="1693336"/>
          </a:xfrm>
          <a:prstGeom prst="rect">
            <a:avLst/>
          </a:prstGeom>
        </p:spPr>
      </p:pic>
      <p:pic>
        <p:nvPicPr>
          <p:cNvPr id="10" name="Picture 9" descr="DSCF2270.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 y="3626646"/>
            <a:ext cx="2282472" cy="1711854"/>
          </a:xfrm>
          <a:prstGeom prst="rect">
            <a:avLst/>
          </a:prstGeom>
        </p:spPr>
      </p:pic>
    </p:spTree>
    <p:extLst>
      <p:ext uri="{BB962C8B-B14F-4D97-AF65-F5344CB8AC3E}">
        <p14:creationId xmlns:p14="http://schemas.microsoft.com/office/powerpoint/2010/main" val="288726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dirty="0" smtClean="0"/>
              <a:t>Encouraging investigation and sustained thinking. </a:t>
            </a:r>
            <a:endParaRPr lang="en-US" sz="2800" dirty="0"/>
          </a:p>
        </p:txBody>
      </p:sp>
      <p:pic>
        <p:nvPicPr>
          <p:cNvPr id="4" name="Content Placeholder 3" descr="DSCF228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4682068"/>
            <a:ext cx="2585206" cy="1421763"/>
          </a:xfrm>
        </p:spPr>
      </p:pic>
      <p:pic>
        <p:nvPicPr>
          <p:cNvPr id="5" name="Picture 4" descr="DSCF228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5867" y="4478867"/>
            <a:ext cx="2596445" cy="1947334"/>
          </a:xfrm>
          <a:prstGeom prst="rect">
            <a:avLst/>
          </a:prstGeom>
        </p:spPr>
      </p:pic>
      <p:pic>
        <p:nvPicPr>
          <p:cNvPr id="6" name="Picture 5" descr="DSCF226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4466" y="4478867"/>
            <a:ext cx="2582334" cy="1936750"/>
          </a:xfrm>
          <a:prstGeom prst="rect">
            <a:avLst/>
          </a:prstGeom>
        </p:spPr>
      </p:pic>
      <p:pic>
        <p:nvPicPr>
          <p:cNvPr id="8" name="Picture 7" descr="DSCF228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1210735"/>
            <a:ext cx="3996267" cy="2997200"/>
          </a:xfrm>
          <a:prstGeom prst="rect">
            <a:avLst/>
          </a:prstGeom>
        </p:spPr>
      </p:pic>
      <p:pic>
        <p:nvPicPr>
          <p:cNvPr id="9" name="Picture 8" descr="DSCF226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50933" y="1210734"/>
            <a:ext cx="3335867" cy="2501900"/>
          </a:xfrm>
          <a:prstGeom prst="rect">
            <a:avLst/>
          </a:prstGeom>
        </p:spPr>
      </p:pic>
    </p:spTree>
    <p:extLst>
      <p:ext uri="{BB962C8B-B14F-4D97-AF65-F5344CB8AC3E}">
        <p14:creationId xmlns:p14="http://schemas.microsoft.com/office/powerpoint/2010/main" val="3561259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429"/>
          </a:xfrm>
        </p:spPr>
        <p:txBody>
          <a:bodyPr>
            <a:normAutofit/>
          </a:bodyPr>
          <a:lstStyle/>
          <a:p>
            <a:r>
              <a:rPr lang="en-US" sz="3600" dirty="0" smtClean="0"/>
              <a:t>Learning outdoors</a:t>
            </a:r>
            <a:endParaRPr lang="en-US" sz="3600" dirty="0"/>
          </a:p>
        </p:txBody>
      </p:sp>
      <p:pic>
        <p:nvPicPr>
          <p:cNvPr id="4" name="Content Placeholder 3" descr="DSCF202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rot="5400000">
            <a:off x="5922950" y="1777483"/>
            <a:ext cx="2993966" cy="1894330"/>
          </a:xfrm>
        </p:spPr>
      </p:pic>
      <p:pic>
        <p:nvPicPr>
          <p:cNvPr id="5" name="Picture 4" descr="DSCF2025.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03200" y="1603021"/>
            <a:ext cx="3002844" cy="2252133"/>
          </a:xfrm>
          <a:prstGeom prst="rect">
            <a:avLst/>
          </a:prstGeom>
        </p:spPr>
      </p:pic>
      <p:pic>
        <p:nvPicPr>
          <p:cNvPr id="6" name="Picture 5" descr="DSCF202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028244" y="1594140"/>
            <a:ext cx="3002847" cy="2252135"/>
          </a:xfrm>
          <a:prstGeom prst="rect">
            <a:avLst/>
          </a:prstGeom>
        </p:spPr>
      </p:pic>
      <p:sp>
        <p:nvSpPr>
          <p:cNvPr id="10" name="TextBox 9"/>
          <p:cNvSpPr txBox="1"/>
          <p:nvPr/>
        </p:nvSpPr>
        <p:spPr>
          <a:xfrm>
            <a:off x="578555" y="4741333"/>
            <a:ext cx="7788543" cy="707886"/>
          </a:xfrm>
          <a:prstGeom prst="rect">
            <a:avLst/>
          </a:prstGeom>
          <a:noFill/>
        </p:spPr>
        <p:txBody>
          <a:bodyPr wrap="square" rtlCol="0">
            <a:spAutoFit/>
          </a:bodyPr>
          <a:lstStyle/>
          <a:p>
            <a:r>
              <a:rPr lang="en-US" sz="2000" dirty="0" smtClean="0"/>
              <a:t>Total engagement, sustained thinking and trying out their own ideas. </a:t>
            </a:r>
          </a:p>
          <a:p>
            <a:r>
              <a:rPr lang="en-US" sz="2000" dirty="0" smtClean="0"/>
              <a:t>Working together, persevering and learning from mistakes!</a:t>
            </a:r>
            <a:endParaRPr lang="en-US" sz="2000" dirty="0"/>
          </a:p>
        </p:txBody>
      </p:sp>
    </p:spTree>
    <p:extLst>
      <p:ext uri="{BB962C8B-B14F-4D97-AF65-F5344CB8AC3E}">
        <p14:creationId xmlns:p14="http://schemas.microsoft.com/office/powerpoint/2010/main" val="375396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29"/>
          </a:xfrm>
        </p:spPr>
        <p:txBody>
          <a:bodyPr>
            <a:noAutofit/>
          </a:bodyPr>
          <a:lstStyle/>
          <a:p>
            <a:r>
              <a:rPr lang="en-US" sz="2400" dirty="0" smtClean="0"/>
              <a:t>Role-play The Salon. Having fun!  Learning at its best. </a:t>
            </a:r>
            <a:endParaRPr lang="en-US" sz="2400" dirty="0"/>
          </a:p>
        </p:txBody>
      </p:sp>
      <p:pic>
        <p:nvPicPr>
          <p:cNvPr id="5" name="Picture 4" descr="DSCF202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032934"/>
            <a:ext cx="2980265" cy="2235199"/>
          </a:xfrm>
          <a:prstGeom prst="rect">
            <a:avLst/>
          </a:prstGeom>
        </p:spPr>
      </p:pic>
      <p:pic>
        <p:nvPicPr>
          <p:cNvPr id="6" name="Picture 5" descr="DSCF202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047999" y="1972735"/>
            <a:ext cx="3454396" cy="2590797"/>
          </a:xfrm>
          <a:prstGeom prst="rect">
            <a:avLst/>
          </a:prstGeom>
        </p:spPr>
      </p:pic>
      <p:pic>
        <p:nvPicPr>
          <p:cNvPr id="8" name="Content Placeholder 7" descr="DSCF2031.JP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rot="5400000">
            <a:off x="5482094" y="2967344"/>
            <a:ext cx="3780439" cy="2079096"/>
          </a:xfrm>
        </p:spPr>
      </p:pic>
    </p:spTree>
    <p:extLst>
      <p:ext uri="{BB962C8B-B14F-4D97-AF65-F5344CB8AC3E}">
        <p14:creationId xmlns:p14="http://schemas.microsoft.com/office/powerpoint/2010/main" val="139498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Role Play! Fox’s birthday party in Percy’s hut…</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545" y="1417638"/>
            <a:ext cx="3796145" cy="2847109"/>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2509" y="2964873"/>
            <a:ext cx="4821382" cy="3616037"/>
          </a:xfrm>
          <a:prstGeom prst="rect">
            <a:avLst/>
          </a:prstGeom>
        </p:spPr>
      </p:pic>
    </p:spTree>
    <p:extLst>
      <p:ext uri="{BB962C8B-B14F-4D97-AF65-F5344CB8AC3E}">
        <p14:creationId xmlns:p14="http://schemas.microsoft.com/office/powerpoint/2010/main" val="182469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6695"/>
          </a:xfrm>
        </p:spPr>
        <p:txBody>
          <a:bodyPr>
            <a:normAutofit/>
          </a:bodyPr>
          <a:lstStyle/>
          <a:p>
            <a:r>
              <a:rPr lang="en-US" sz="2800" dirty="0" smtClean="0"/>
              <a:t>Teaching new skills and knowledge</a:t>
            </a:r>
            <a:endParaRPr lang="en-US" sz="2800" dirty="0"/>
          </a:p>
        </p:txBody>
      </p:sp>
      <p:pic>
        <p:nvPicPr>
          <p:cNvPr id="6" name="Content Placeholder 5" descr="DSCF2045.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320800"/>
            <a:ext cx="3165747" cy="1998133"/>
          </a:xfrm>
        </p:spPr>
      </p:pic>
      <p:pic>
        <p:nvPicPr>
          <p:cNvPr id="9" name="Picture 8" descr="DSCF20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725333"/>
            <a:ext cx="3165747" cy="2374310"/>
          </a:xfrm>
          <a:prstGeom prst="rect">
            <a:avLst/>
          </a:prstGeom>
        </p:spPr>
      </p:pic>
      <p:pic>
        <p:nvPicPr>
          <p:cNvPr id="10" name="Picture 9" descr="DSCF206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5734" y="1320800"/>
            <a:ext cx="3206044" cy="2404533"/>
          </a:xfrm>
          <a:prstGeom prst="rect">
            <a:avLst/>
          </a:prstGeom>
        </p:spPr>
      </p:pic>
      <p:pic>
        <p:nvPicPr>
          <p:cNvPr id="11" name="Picture 10" descr="DSCF206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6667" y="4161956"/>
            <a:ext cx="2810933" cy="2108199"/>
          </a:xfrm>
          <a:prstGeom prst="rect">
            <a:avLst/>
          </a:prstGeom>
        </p:spPr>
      </p:pic>
    </p:spTree>
    <p:extLst>
      <p:ext uri="{BB962C8B-B14F-4D97-AF65-F5344CB8AC3E}">
        <p14:creationId xmlns:p14="http://schemas.microsoft.com/office/powerpoint/2010/main" val="2147156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2" y="220669"/>
            <a:ext cx="8229600" cy="690562"/>
          </a:xfrm>
        </p:spPr>
        <p:txBody>
          <a:bodyPr>
            <a:normAutofit/>
          </a:bodyPr>
          <a:lstStyle/>
          <a:p>
            <a:r>
              <a:rPr lang="en-US" sz="2800" dirty="0" smtClean="0"/>
              <a:t>Creativity</a:t>
            </a:r>
            <a:endParaRPr lang="en-US" sz="2800" dirty="0"/>
          </a:p>
        </p:txBody>
      </p:sp>
      <p:pic>
        <p:nvPicPr>
          <p:cNvPr id="4" name="Content Placeholder 3" descr="DSCF2177.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75732" y="1090257"/>
            <a:ext cx="3996267" cy="2197793"/>
          </a:xfrm>
        </p:spPr>
      </p:pic>
      <p:pic>
        <p:nvPicPr>
          <p:cNvPr id="5" name="Picture 4" descr="DSCF20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4668" y="1090258"/>
            <a:ext cx="1828800" cy="2438400"/>
          </a:xfrm>
          <a:prstGeom prst="rect">
            <a:avLst/>
          </a:prstGeom>
        </p:spPr>
      </p:pic>
      <p:pic>
        <p:nvPicPr>
          <p:cNvPr id="6" name="Picture 5" descr="DSCF2006.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732" y="3467099"/>
            <a:ext cx="3776135" cy="2832102"/>
          </a:xfrm>
          <a:prstGeom prst="rect">
            <a:avLst/>
          </a:prstGeom>
        </p:spPr>
      </p:pic>
      <p:pic>
        <p:nvPicPr>
          <p:cNvPr id="7" name="Content Placeholder 5" descr="DSC08967.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792133" y="3987800"/>
            <a:ext cx="3843867" cy="2113979"/>
          </a:xfrm>
          <a:prstGeom prst="rect">
            <a:avLst/>
          </a:prstGeom>
        </p:spPr>
      </p:pic>
    </p:spTree>
    <p:extLst>
      <p:ext uri="{BB962C8B-B14F-4D97-AF65-F5344CB8AC3E}">
        <p14:creationId xmlns:p14="http://schemas.microsoft.com/office/powerpoint/2010/main" val="311896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SC0897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614922" y="274638"/>
            <a:ext cx="4157722" cy="2286587"/>
          </a:xfrm>
        </p:spPr>
      </p:pic>
      <p:pic>
        <p:nvPicPr>
          <p:cNvPr id="6" name="Picture 5" descr="DSC08976.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84388" y="3604580"/>
            <a:ext cx="3027333" cy="2270500"/>
          </a:xfrm>
          <a:prstGeom prst="rect">
            <a:avLst/>
          </a:prstGeom>
        </p:spPr>
      </p:pic>
      <p:pic>
        <p:nvPicPr>
          <p:cNvPr id="7" name="Picture 6" descr="DSC0897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90832" y="3319640"/>
            <a:ext cx="3753996" cy="2815497"/>
          </a:xfrm>
          <a:prstGeom prst="rect">
            <a:avLst/>
          </a:prstGeom>
        </p:spPr>
      </p:pic>
      <p:sp>
        <p:nvSpPr>
          <p:cNvPr id="8" name="TextBox 7"/>
          <p:cNvSpPr txBox="1"/>
          <p:nvPr/>
        </p:nvSpPr>
        <p:spPr>
          <a:xfrm>
            <a:off x="3758951" y="3399336"/>
            <a:ext cx="1964516" cy="2246769"/>
          </a:xfrm>
          <a:prstGeom prst="rect">
            <a:avLst/>
          </a:prstGeom>
          <a:noFill/>
        </p:spPr>
        <p:txBody>
          <a:bodyPr wrap="square" rtlCol="0">
            <a:spAutoFit/>
          </a:bodyPr>
          <a:lstStyle/>
          <a:p>
            <a:r>
              <a:rPr lang="en-US" sz="2800" dirty="0" smtClean="0"/>
              <a:t>Taking care of the animals in the wildlife sanctuary.</a:t>
            </a:r>
            <a:endParaRPr lang="en-US" sz="2800" dirty="0"/>
          </a:p>
        </p:txBody>
      </p:sp>
      <p:pic>
        <p:nvPicPr>
          <p:cNvPr id="9" name="Picture 8" descr="DSC0899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077" y="274637"/>
            <a:ext cx="3831382" cy="2873537"/>
          </a:xfrm>
          <a:prstGeom prst="rect">
            <a:avLst/>
          </a:prstGeom>
        </p:spPr>
      </p:pic>
    </p:spTree>
    <p:extLst>
      <p:ext uri="{BB962C8B-B14F-4D97-AF65-F5344CB8AC3E}">
        <p14:creationId xmlns:p14="http://schemas.microsoft.com/office/powerpoint/2010/main" val="1451467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5095"/>
          </a:xfrm>
        </p:spPr>
        <p:txBody>
          <a:bodyPr>
            <a:normAutofit fontScale="90000"/>
          </a:bodyPr>
          <a:lstStyle/>
          <a:p>
            <a:r>
              <a:rPr lang="en-US" sz="3200" dirty="0" smtClean="0"/>
              <a:t>Sports </a:t>
            </a:r>
            <a:r>
              <a:rPr lang="en-US" sz="3100" dirty="0" smtClean="0"/>
              <a:t>Apprentice</a:t>
            </a:r>
            <a:r>
              <a:rPr lang="en-US" sz="3200" dirty="0" smtClean="0"/>
              <a:t> Scheme</a:t>
            </a:r>
            <a:endParaRPr lang="en-US" sz="3200" dirty="0"/>
          </a:p>
        </p:txBody>
      </p:sp>
      <p:pic>
        <p:nvPicPr>
          <p:cNvPr id="4" name="Content Placeholder 3" descr="DSCF221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083733"/>
            <a:ext cx="3811231" cy="2096030"/>
          </a:xfrm>
        </p:spPr>
      </p:pic>
      <p:pic>
        <p:nvPicPr>
          <p:cNvPr id="5" name="Picture 4" descr="DSCF219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581400"/>
            <a:ext cx="3149600" cy="2362200"/>
          </a:xfrm>
          <a:prstGeom prst="rect">
            <a:avLst/>
          </a:prstGeom>
        </p:spPr>
      </p:pic>
      <p:pic>
        <p:nvPicPr>
          <p:cNvPr id="6" name="Picture 5" descr="DSCF2200.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4755" y="4063999"/>
            <a:ext cx="3002846" cy="2252134"/>
          </a:xfrm>
          <a:prstGeom prst="rect">
            <a:avLst/>
          </a:prstGeom>
        </p:spPr>
      </p:pic>
      <p:pic>
        <p:nvPicPr>
          <p:cNvPr id="7" name="Picture 6" descr="DSCF219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7422" y="1083733"/>
            <a:ext cx="3318933" cy="2489200"/>
          </a:xfrm>
          <a:prstGeom prst="rect">
            <a:avLst/>
          </a:prstGeom>
        </p:spPr>
      </p:pic>
    </p:spTree>
    <p:extLst>
      <p:ext uri="{BB962C8B-B14F-4D97-AF65-F5344CB8AC3E}">
        <p14:creationId xmlns:p14="http://schemas.microsoft.com/office/powerpoint/2010/main" val="3050199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Nursery Classes</a:t>
            </a:r>
            <a:br>
              <a:rPr lang="en-GB" u="sng" dirty="0"/>
            </a:br>
            <a:r>
              <a:rPr lang="en-GB" dirty="0" smtClean="0"/>
              <a:t> </a:t>
            </a:r>
            <a:endParaRPr lang="en-GB" dirty="0"/>
          </a:p>
        </p:txBody>
      </p:sp>
      <p:sp>
        <p:nvSpPr>
          <p:cNvPr id="3" name="Content Placeholder 2"/>
          <p:cNvSpPr>
            <a:spLocks noGrp="1"/>
          </p:cNvSpPr>
          <p:nvPr>
            <p:ph idx="1"/>
          </p:nvPr>
        </p:nvSpPr>
        <p:spPr/>
        <p:txBody>
          <a:bodyPr>
            <a:normAutofit/>
          </a:bodyPr>
          <a:lstStyle/>
          <a:p>
            <a:pPr marL="0" indent="0" algn="ctr">
              <a:buNone/>
            </a:pPr>
            <a:r>
              <a:rPr lang="en-GB" dirty="0" smtClean="0"/>
              <a:t>Ladybirds </a:t>
            </a:r>
          </a:p>
          <a:p>
            <a:pPr marL="0" indent="0" algn="ctr">
              <a:buNone/>
            </a:pPr>
            <a:endParaRPr lang="en-GB" dirty="0" smtClean="0"/>
          </a:p>
          <a:p>
            <a:endParaRPr lang="en-GB" dirty="0" smtClean="0"/>
          </a:p>
          <a:p>
            <a:pPr marL="0" indent="0">
              <a:buNone/>
            </a:pPr>
            <a:endParaRPr lang="en-GB" dirty="0" smtClean="0"/>
          </a:p>
          <a:p>
            <a:pPr marL="0" indent="0">
              <a:buNone/>
            </a:pPr>
            <a:endParaRPr lang="en-GB" dirty="0" smtClean="0"/>
          </a:p>
          <a:p>
            <a:pPr marL="0" indent="0">
              <a:buNone/>
            </a:pPr>
            <a:endParaRPr lang="en-GB" dirty="0"/>
          </a:p>
        </p:txBody>
      </p:sp>
      <p:pic>
        <p:nvPicPr>
          <p:cNvPr id="5" name="Picture 4" descr="DSCF226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37495" y="2237040"/>
            <a:ext cx="4864591" cy="3467042"/>
          </a:xfrm>
          <a:prstGeom prst="rect">
            <a:avLst/>
          </a:prstGeom>
        </p:spPr>
      </p:pic>
    </p:spTree>
    <p:extLst>
      <p:ext uri="{BB962C8B-B14F-4D97-AF65-F5344CB8AC3E}">
        <p14:creationId xmlns:p14="http://schemas.microsoft.com/office/powerpoint/2010/main" val="30102518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8962"/>
          </a:xfrm>
        </p:spPr>
        <p:txBody>
          <a:bodyPr>
            <a:normAutofit fontScale="90000"/>
          </a:bodyPr>
          <a:lstStyle/>
          <a:p>
            <a:r>
              <a:rPr lang="en-US" sz="3200" dirty="0" smtClean="0"/>
              <a:t>A balance of learning to become independent learners and direct teaching.</a:t>
            </a:r>
            <a:endParaRPr lang="en-US" sz="3200" dirty="0"/>
          </a:p>
        </p:txBody>
      </p:sp>
      <p:pic>
        <p:nvPicPr>
          <p:cNvPr id="4" name="Content Placeholder 3" descr="DSCF2258.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1479923"/>
            <a:ext cx="3454400" cy="1899787"/>
          </a:xfrm>
        </p:spPr>
      </p:pic>
      <p:pic>
        <p:nvPicPr>
          <p:cNvPr id="5" name="Picture 4" descr="DSCF225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6666" y="1263043"/>
            <a:ext cx="3115733" cy="2336800"/>
          </a:xfrm>
          <a:prstGeom prst="rect">
            <a:avLst/>
          </a:prstGeom>
        </p:spPr>
      </p:pic>
      <p:pic>
        <p:nvPicPr>
          <p:cNvPr id="8" name="Picture 7" descr="DSCF2257.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3771900"/>
            <a:ext cx="3081867" cy="2311400"/>
          </a:xfrm>
          <a:prstGeom prst="rect">
            <a:avLst/>
          </a:prstGeom>
        </p:spPr>
      </p:pic>
      <p:pic>
        <p:nvPicPr>
          <p:cNvPr id="9" name="Picture 8" descr="DSCF225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55066" y="3913087"/>
            <a:ext cx="3217333" cy="2413000"/>
          </a:xfrm>
          <a:prstGeom prst="rect">
            <a:avLst/>
          </a:prstGeom>
        </p:spPr>
      </p:pic>
    </p:spTree>
    <p:extLst>
      <p:ext uri="{BB962C8B-B14F-4D97-AF65-F5344CB8AC3E}">
        <p14:creationId xmlns:p14="http://schemas.microsoft.com/office/powerpoint/2010/main" val="4181433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Providing additional support for children with English as an additional language or children who require additional learning support with highly skilled staff.</a:t>
            </a:r>
            <a:endParaRPr lang="en-US" sz="2800" dirty="0"/>
          </a:p>
        </p:txBody>
      </p:sp>
      <p:pic>
        <p:nvPicPr>
          <p:cNvPr id="4" name="Content Placeholder 3" descr="DSC0899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867732" y="1600200"/>
            <a:ext cx="6816947" cy="3749057"/>
          </a:xfrm>
        </p:spPr>
      </p:pic>
      <p:sp>
        <p:nvSpPr>
          <p:cNvPr id="6" name="TextBox 5"/>
          <p:cNvSpPr txBox="1"/>
          <p:nvPr/>
        </p:nvSpPr>
        <p:spPr>
          <a:xfrm>
            <a:off x="457199" y="5523653"/>
            <a:ext cx="7976838" cy="646331"/>
          </a:xfrm>
          <a:prstGeom prst="rect">
            <a:avLst/>
          </a:prstGeom>
          <a:noFill/>
        </p:spPr>
        <p:txBody>
          <a:bodyPr wrap="none" rtlCol="0">
            <a:spAutoFit/>
          </a:bodyPr>
          <a:lstStyle/>
          <a:p>
            <a:pPr algn="ctr"/>
            <a:r>
              <a:rPr lang="en-US" dirty="0" smtClean="0"/>
              <a:t>Support is a mix of 1:1 within the classroom or a small group activity in a quiet area </a:t>
            </a:r>
          </a:p>
          <a:p>
            <a:pPr algn="ctr"/>
            <a:r>
              <a:rPr lang="en-US" dirty="0" smtClean="0"/>
              <a:t>or a small group in the hall or outside. </a:t>
            </a:r>
            <a:endParaRPr lang="en-US" dirty="0"/>
          </a:p>
        </p:txBody>
      </p:sp>
    </p:spTree>
    <p:extLst>
      <p:ext uri="{BB962C8B-B14F-4D97-AF65-F5344CB8AC3E}">
        <p14:creationId xmlns:p14="http://schemas.microsoft.com/office/powerpoint/2010/main" val="27881333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9332"/>
            <a:ext cx="8229600" cy="1654770"/>
          </a:xfrm>
        </p:spPr>
        <p:txBody>
          <a:bodyPr>
            <a:noAutofit/>
          </a:bodyPr>
          <a:lstStyle/>
          <a:p>
            <a:r>
              <a:rPr lang="en-US" sz="2000" dirty="0"/>
              <a:t>I hope this </a:t>
            </a:r>
            <a:r>
              <a:rPr lang="en-US" sz="2000" dirty="0" smtClean="0"/>
              <a:t>brief glimpse </a:t>
            </a:r>
            <a:r>
              <a:rPr lang="en-US" sz="2000" dirty="0"/>
              <a:t>into the </a:t>
            </a:r>
            <a:r>
              <a:rPr lang="en-US" sz="2000" dirty="0" smtClean="0"/>
              <a:t>Foundation Stage </a:t>
            </a:r>
            <a:r>
              <a:rPr lang="en-US" sz="2000" dirty="0"/>
              <a:t>has </a:t>
            </a:r>
            <a:r>
              <a:rPr lang="en-US" sz="2000" dirty="0" smtClean="0"/>
              <a:t>shown just how much </a:t>
            </a:r>
            <a:r>
              <a:rPr lang="en-US" sz="2000" dirty="0"/>
              <a:t>fun</a:t>
            </a:r>
            <a:r>
              <a:rPr lang="en-US" sz="2000" dirty="0" smtClean="0"/>
              <a:t>…  and </a:t>
            </a:r>
            <a:r>
              <a:rPr lang="en-US" sz="2000" dirty="0"/>
              <a:t>of course </a:t>
            </a:r>
            <a:r>
              <a:rPr lang="en-US" sz="2000" b="1" dirty="0"/>
              <a:t>learning</a:t>
            </a:r>
            <a:r>
              <a:rPr lang="en-US" sz="2000" dirty="0"/>
              <a:t> is going on in the Foundation Stage! </a:t>
            </a:r>
            <a:r>
              <a:rPr lang="en-US" sz="2000" dirty="0" smtClean="0"/>
              <a:t/>
            </a:r>
            <a:br>
              <a:rPr lang="en-US" sz="2000" dirty="0" smtClean="0"/>
            </a:br>
            <a:r>
              <a:rPr lang="en-US" sz="2000" dirty="0" smtClean="0"/>
              <a:t/>
            </a:r>
            <a:br>
              <a:rPr lang="en-US" sz="2000" dirty="0" smtClean="0"/>
            </a:br>
            <a:endParaRPr lang="en-US" sz="2400" dirty="0"/>
          </a:p>
        </p:txBody>
      </p:sp>
      <p:pic>
        <p:nvPicPr>
          <p:cNvPr id="7" name="Picture 6" descr="IMG_065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52361" y="1508520"/>
            <a:ext cx="3161892" cy="4215855"/>
          </a:xfrm>
          <a:prstGeom prst="rect">
            <a:avLst/>
          </a:prstGeom>
        </p:spPr>
      </p:pic>
    </p:spTree>
    <p:extLst>
      <p:ext uri="{BB962C8B-B14F-4D97-AF65-F5344CB8AC3E}">
        <p14:creationId xmlns:p14="http://schemas.microsoft.com/office/powerpoint/2010/main" val="470409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a:t>Reception Classes</a:t>
            </a:r>
            <a:br>
              <a:rPr lang="en-GB" u="sng" dirty="0"/>
            </a:br>
            <a:endParaRPr lang="en-US" dirty="0"/>
          </a:p>
        </p:txBody>
      </p:sp>
      <p:sp>
        <p:nvSpPr>
          <p:cNvPr id="3" name="Content Placeholder 2"/>
          <p:cNvSpPr>
            <a:spLocks noGrp="1"/>
          </p:cNvSpPr>
          <p:nvPr>
            <p:ph idx="1"/>
          </p:nvPr>
        </p:nvSpPr>
        <p:spPr>
          <a:xfrm>
            <a:off x="457200" y="947322"/>
            <a:ext cx="8229600" cy="5178842"/>
          </a:xfrm>
        </p:spPr>
        <p:txBody>
          <a:bodyPr/>
          <a:lstStyle/>
          <a:p>
            <a:pPr marL="0" indent="0" algn="ctr">
              <a:buNone/>
            </a:pPr>
            <a:r>
              <a:rPr lang="en-GB" dirty="0" smtClean="0"/>
              <a:t>Barn Owls          Tawny Owls            Snowy </a:t>
            </a:r>
            <a:r>
              <a:rPr lang="en-GB" dirty="0"/>
              <a:t>Owls</a:t>
            </a:r>
          </a:p>
          <a:p>
            <a:pPr marL="0" indent="0">
              <a:buNone/>
            </a:pPr>
            <a:endParaRPr lang="en-US" dirty="0"/>
          </a:p>
        </p:txBody>
      </p:sp>
      <p:pic>
        <p:nvPicPr>
          <p:cNvPr id="4" name="Picture 3" descr="DSCF224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9141" y="1592306"/>
            <a:ext cx="6637967" cy="4978475"/>
          </a:xfrm>
          <a:prstGeom prst="rect">
            <a:avLst/>
          </a:prstGeom>
        </p:spPr>
      </p:pic>
    </p:spTree>
    <p:extLst>
      <p:ext uri="{BB962C8B-B14F-4D97-AF65-F5344CB8AC3E}">
        <p14:creationId xmlns:p14="http://schemas.microsoft.com/office/powerpoint/2010/main" val="142589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Prime Areas Of Learning</a:t>
            </a:r>
            <a:endParaRPr lang="en-US" dirty="0"/>
          </a:p>
        </p:txBody>
      </p:sp>
      <p:sp>
        <p:nvSpPr>
          <p:cNvPr id="3" name="Content Placeholder 2"/>
          <p:cNvSpPr>
            <a:spLocks noGrp="1"/>
          </p:cNvSpPr>
          <p:nvPr>
            <p:ph idx="1"/>
          </p:nvPr>
        </p:nvSpPr>
        <p:spPr>
          <a:xfrm>
            <a:off x="457200" y="1206500"/>
            <a:ext cx="8229600" cy="5207000"/>
          </a:xfrm>
        </p:spPr>
        <p:txBody>
          <a:bodyPr>
            <a:normAutofit/>
          </a:bodyPr>
          <a:lstStyle/>
          <a:p>
            <a:r>
              <a:rPr lang="en-US" sz="2400" dirty="0" smtClean="0"/>
              <a:t>Language for Communication and Thinking.</a:t>
            </a:r>
          </a:p>
          <a:p>
            <a:pPr marL="0" indent="0">
              <a:buNone/>
            </a:pPr>
            <a:r>
              <a:rPr lang="en-US" sz="2400" dirty="0" smtClean="0"/>
              <a:t>    Listening skills / Speaking / Understanding</a:t>
            </a:r>
          </a:p>
          <a:p>
            <a:endParaRPr lang="en-US" sz="2400" dirty="0" smtClean="0"/>
          </a:p>
          <a:p>
            <a:r>
              <a:rPr lang="en-US" sz="2400" dirty="0" smtClean="0"/>
              <a:t>Personal, Social and Emotional  development.</a:t>
            </a:r>
          </a:p>
          <a:p>
            <a:pPr marL="0" indent="0">
              <a:buNone/>
            </a:pPr>
            <a:r>
              <a:rPr lang="en-US" sz="2400" dirty="0" smtClean="0"/>
              <a:t>    Self care / </a:t>
            </a:r>
            <a:r>
              <a:rPr lang="en-US" sz="2400" dirty="0" err="1"/>
              <a:t>B</a:t>
            </a:r>
            <a:r>
              <a:rPr lang="en-US" sz="2400" dirty="0" err="1" smtClean="0"/>
              <a:t>ehaviour</a:t>
            </a:r>
            <a:r>
              <a:rPr lang="en-US" sz="2400" dirty="0" smtClean="0"/>
              <a:t> /Empathy for others</a:t>
            </a:r>
          </a:p>
          <a:p>
            <a:pPr marL="0" indent="0">
              <a:buNone/>
            </a:pPr>
            <a:endParaRPr lang="en-US" sz="2400" dirty="0" smtClean="0"/>
          </a:p>
          <a:p>
            <a:r>
              <a:rPr lang="en-US" sz="2400" dirty="0" smtClean="0"/>
              <a:t>Physical development.</a:t>
            </a:r>
          </a:p>
          <a:p>
            <a:pPr marL="0" indent="0">
              <a:buNone/>
            </a:pPr>
            <a:r>
              <a:rPr lang="en-US" sz="2400" dirty="0" smtClean="0"/>
              <a:t>    Fine motor and Gross motor development</a:t>
            </a:r>
            <a:r>
              <a:rPr lang="en-US" sz="2400" dirty="0"/>
              <a:t>. </a:t>
            </a:r>
            <a:endParaRPr lang="en-US" sz="2400" dirty="0" smtClean="0"/>
          </a:p>
          <a:p>
            <a:pPr marL="0" indent="0">
              <a:buNone/>
            </a:pPr>
            <a:r>
              <a:rPr lang="en-US" sz="2400" dirty="0"/>
              <a:t> </a:t>
            </a:r>
            <a:r>
              <a:rPr lang="en-US" sz="2400" dirty="0" smtClean="0"/>
              <a:t>                                                                                                                     </a:t>
            </a:r>
            <a:r>
              <a:rPr lang="en-US" sz="2000" dirty="0" smtClean="0"/>
              <a:t>The </a:t>
            </a:r>
            <a:r>
              <a:rPr lang="en-US" sz="2000" b="1" dirty="0"/>
              <a:t>prime </a:t>
            </a:r>
            <a:r>
              <a:rPr lang="en-US" sz="2000" dirty="0"/>
              <a:t>areas begin to develop quickly in response to relationships and experiences, and run through and support learning in all other areas. The prime areas continue to be fundamental throughout the EYFS. </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2417581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Areas of Learning</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err="1" smtClean="0"/>
              <a:t>Literacy:Reading</a:t>
            </a:r>
            <a:r>
              <a:rPr lang="en-US" sz="2800" dirty="0" smtClean="0"/>
              <a:t> and Writing development </a:t>
            </a:r>
          </a:p>
          <a:p>
            <a:r>
              <a:rPr lang="en-US" sz="2800" dirty="0" err="1" smtClean="0"/>
              <a:t>Maths</a:t>
            </a:r>
            <a:r>
              <a:rPr lang="en-US" sz="2800" dirty="0" smtClean="0"/>
              <a:t>: Number / Shapes, Space and Measures.</a:t>
            </a:r>
          </a:p>
          <a:p>
            <a:r>
              <a:rPr lang="en-US" sz="2800" dirty="0" smtClean="0"/>
              <a:t>Understanding of the World:</a:t>
            </a:r>
          </a:p>
          <a:p>
            <a:pPr marL="0" indent="0">
              <a:buNone/>
            </a:pPr>
            <a:r>
              <a:rPr lang="en-US" sz="2800" dirty="0"/>
              <a:t> </a:t>
            </a:r>
            <a:r>
              <a:rPr lang="en-US" sz="2800" dirty="0" smtClean="0"/>
              <a:t>   Exploration &amp; Investigation / Place / Time /RE.</a:t>
            </a:r>
          </a:p>
          <a:p>
            <a:r>
              <a:rPr lang="en-US" sz="2800" dirty="0" smtClean="0"/>
              <a:t>Expressive Arts and Design:</a:t>
            </a:r>
            <a:r>
              <a:rPr lang="en-US" sz="2800" dirty="0"/>
              <a:t> </a:t>
            </a:r>
            <a:r>
              <a:rPr lang="en-US" sz="2800" dirty="0" smtClean="0"/>
              <a:t>Art, DT, Music and Imaginative play.</a:t>
            </a:r>
          </a:p>
          <a:p>
            <a:pPr marL="0" indent="0">
              <a:buNone/>
            </a:pPr>
            <a:r>
              <a:rPr lang="en-US" sz="2400" dirty="0"/>
              <a:t>The </a:t>
            </a:r>
            <a:r>
              <a:rPr lang="en-US" sz="2400" b="1" dirty="0"/>
              <a:t>specific </a:t>
            </a:r>
            <a:r>
              <a:rPr lang="en-US" sz="2400" dirty="0"/>
              <a:t>areas include essential skills and knowledge</a:t>
            </a:r>
            <a:r>
              <a:rPr lang="en-US" sz="2400" dirty="0" smtClean="0"/>
              <a:t>. </a:t>
            </a:r>
          </a:p>
          <a:p>
            <a:pPr marL="0" indent="0">
              <a:buNone/>
            </a:pPr>
            <a:r>
              <a:rPr lang="en-US" sz="2400" dirty="0" smtClean="0"/>
              <a:t>They </a:t>
            </a:r>
            <a:r>
              <a:rPr lang="en-US" sz="2400" dirty="0"/>
              <a:t>grow out of the prime areas, and provide important contexts for learning. </a:t>
            </a:r>
            <a:endParaRPr lang="en-US" sz="2400" dirty="0" smtClean="0"/>
          </a:p>
          <a:p>
            <a:pPr marL="0" indent="0">
              <a:buNone/>
            </a:pPr>
            <a:r>
              <a:rPr lang="en-US" sz="2400" dirty="0" smtClean="0"/>
              <a:t>The </a:t>
            </a:r>
            <a:r>
              <a:rPr lang="en-US" sz="2400" dirty="0"/>
              <a:t>prime and specific Areas of Learning and Development  are all interconnected.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34341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7381"/>
          </a:xfrm>
        </p:spPr>
        <p:txBody>
          <a:bodyPr>
            <a:normAutofit fontScale="90000"/>
          </a:bodyPr>
          <a:lstStyle/>
          <a:p>
            <a:r>
              <a:rPr lang="en-US" u="sng" dirty="0" smtClean="0"/>
              <a:t>The Early Years </a:t>
            </a:r>
            <a:r>
              <a:rPr lang="en-US" u="sng" dirty="0"/>
              <a:t>O</a:t>
            </a:r>
            <a:r>
              <a:rPr lang="en-US" u="sng" dirty="0" smtClean="0"/>
              <a:t>utcomes</a:t>
            </a:r>
            <a:endParaRPr lang="en-US" u="sng" dirty="0"/>
          </a:p>
        </p:txBody>
      </p:sp>
      <p:sp>
        <p:nvSpPr>
          <p:cNvPr id="3" name="Content Placeholder 2"/>
          <p:cNvSpPr>
            <a:spLocks noGrp="1"/>
          </p:cNvSpPr>
          <p:nvPr>
            <p:ph idx="1"/>
          </p:nvPr>
        </p:nvSpPr>
        <p:spPr>
          <a:xfrm>
            <a:off x="457200" y="987733"/>
            <a:ext cx="8229600" cy="5769612"/>
          </a:xfrm>
        </p:spPr>
        <p:txBody>
          <a:bodyPr>
            <a:normAutofit fontScale="25000" lnSpcReduction="20000"/>
          </a:bodyPr>
          <a:lstStyle/>
          <a:p>
            <a:r>
              <a:rPr lang="en-US" sz="7200" dirty="0" smtClean="0"/>
              <a:t>This guidance  helps us </a:t>
            </a:r>
            <a:r>
              <a:rPr lang="en-US" sz="7200" dirty="0"/>
              <a:t>to support children’s learning and development, by closely matching what </a:t>
            </a:r>
            <a:r>
              <a:rPr lang="en-US" sz="7200" dirty="0" smtClean="0"/>
              <a:t>we </a:t>
            </a:r>
            <a:r>
              <a:rPr lang="en-US" sz="7200" dirty="0"/>
              <a:t>provide to a child’s current needs</a:t>
            </a:r>
            <a:r>
              <a:rPr lang="en-US" sz="7200" dirty="0" smtClean="0"/>
              <a:t>.</a:t>
            </a:r>
          </a:p>
          <a:p>
            <a:r>
              <a:rPr lang="en-US" sz="7200" dirty="0" smtClean="0"/>
              <a:t>They are used throughout the year to track pupil progress</a:t>
            </a:r>
            <a:r>
              <a:rPr lang="en-US" sz="7200" dirty="0"/>
              <a:t> </a:t>
            </a:r>
            <a:r>
              <a:rPr lang="en-US" sz="7200" dirty="0" smtClean="0"/>
              <a:t>and to guide our planning. </a:t>
            </a:r>
            <a:endParaRPr lang="en-US" sz="7200" dirty="0"/>
          </a:p>
          <a:p>
            <a:pPr marL="0" indent="0">
              <a:buNone/>
            </a:pPr>
            <a:endParaRPr lang="en-US" sz="7200" dirty="0" smtClean="0"/>
          </a:p>
          <a:p>
            <a:r>
              <a:rPr lang="en-US" sz="7200" b="1" dirty="0"/>
              <a:t>On Going Assessment : Ages &amp; Stages </a:t>
            </a:r>
            <a:r>
              <a:rPr lang="en-US" sz="7200" dirty="0"/>
              <a:t> (Age-Related Expectations)</a:t>
            </a:r>
          </a:p>
          <a:p>
            <a:r>
              <a:rPr lang="en-US" sz="7200" dirty="0"/>
              <a:t>The Early Years Outcomes are used by early years settings throughout the EYFS as a guide to making best-fit </a:t>
            </a:r>
            <a:r>
              <a:rPr lang="en-US" sz="7200" dirty="0" err="1"/>
              <a:t>judgements</a:t>
            </a:r>
            <a:r>
              <a:rPr lang="en-US" sz="7200" dirty="0"/>
              <a:t> about whether a child is showing typical development for their age, or may be at risk of delay or is ahead for their age. </a:t>
            </a:r>
            <a:endParaRPr lang="en-US" sz="7200" b="1" dirty="0" smtClean="0"/>
          </a:p>
          <a:p>
            <a:pPr marL="0" indent="0">
              <a:buNone/>
            </a:pPr>
            <a:endParaRPr lang="en-US" sz="7200" b="1" dirty="0"/>
          </a:p>
          <a:p>
            <a:r>
              <a:rPr lang="en-US" sz="7200" dirty="0" smtClean="0"/>
              <a:t>On</a:t>
            </a:r>
            <a:r>
              <a:rPr lang="en-US" sz="7200" dirty="0"/>
              <a:t>-going </a:t>
            </a:r>
            <a:r>
              <a:rPr lang="en-US" sz="7200" b="1" dirty="0"/>
              <a:t>formative assessment </a:t>
            </a:r>
            <a:r>
              <a:rPr lang="en-US" sz="7200" dirty="0"/>
              <a:t>is at the heart of effective early years practice. </a:t>
            </a:r>
            <a:r>
              <a:rPr lang="en-US" sz="7200" dirty="0" smtClean="0"/>
              <a:t>            </a:t>
            </a:r>
          </a:p>
          <a:p>
            <a:r>
              <a:rPr lang="en-US" sz="7200" dirty="0" smtClean="0"/>
              <a:t>We observe </a:t>
            </a:r>
            <a:r>
              <a:rPr lang="en-US" sz="7200" dirty="0"/>
              <a:t>children as they act and interact in their play, </a:t>
            </a:r>
            <a:r>
              <a:rPr lang="en-US" sz="7200" dirty="0" smtClean="0"/>
              <a:t>in everyday </a:t>
            </a:r>
            <a:r>
              <a:rPr lang="en-US" sz="7200" dirty="0"/>
              <a:t>activities and planned </a:t>
            </a:r>
            <a:r>
              <a:rPr lang="en-US" sz="7200" dirty="0" smtClean="0"/>
              <a:t>activities</a:t>
            </a:r>
            <a:r>
              <a:rPr lang="en-US" sz="7200" dirty="0"/>
              <a:t>.</a:t>
            </a:r>
            <a:r>
              <a:rPr lang="en-US" sz="7200" dirty="0" smtClean="0"/>
              <a:t> Then consider </a:t>
            </a:r>
            <a:r>
              <a:rPr lang="en-US" sz="7200" dirty="0"/>
              <a:t>ways to support the child to strengthen and deepen their current learning and </a:t>
            </a:r>
            <a:r>
              <a:rPr lang="en-US" sz="7200" dirty="0" smtClean="0"/>
              <a:t>development. </a:t>
            </a:r>
          </a:p>
          <a:p>
            <a:pPr marL="0" indent="0">
              <a:buNone/>
            </a:pPr>
            <a:endParaRPr lang="en-US" sz="7200" dirty="0" smtClean="0"/>
          </a:p>
          <a:p>
            <a:r>
              <a:rPr lang="en-US" sz="7200" dirty="0" smtClean="0"/>
              <a:t>Where </a:t>
            </a:r>
            <a:r>
              <a:rPr lang="en-US" sz="7200" dirty="0"/>
              <a:t>appropriate, </a:t>
            </a:r>
            <a:r>
              <a:rPr lang="en-US" sz="7200" dirty="0" smtClean="0"/>
              <a:t>we use </a:t>
            </a:r>
            <a:r>
              <a:rPr lang="en-US" sz="7200" dirty="0"/>
              <a:t>the development statements to identify possible areas</a:t>
            </a:r>
            <a:br>
              <a:rPr lang="en-US" sz="7200" dirty="0"/>
            </a:br>
            <a:r>
              <a:rPr lang="en-US" sz="7200" dirty="0"/>
              <a:t>in which to challenge and extend the child’s current learning and development </a:t>
            </a:r>
            <a:r>
              <a:rPr lang="en-US" sz="7200" b="1" dirty="0"/>
              <a:t>(planning). </a:t>
            </a:r>
            <a:endParaRPr lang="en-US" sz="7200" dirty="0"/>
          </a:p>
          <a:p>
            <a:r>
              <a:rPr lang="en-US" sz="7200" dirty="0"/>
              <a:t>This way of teaching is particularly appropriate to support learning in early years settings. </a:t>
            </a:r>
            <a:endParaRPr lang="en-US" sz="7200" dirty="0" smtClean="0"/>
          </a:p>
        </p:txBody>
      </p:sp>
    </p:spTree>
    <p:extLst>
      <p:ext uri="{BB962C8B-B14F-4D97-AF65-F5344CB8AC3E}">
        <p14:creationId xmlns:p14="http://schemas.microsoft.com/office/powerpoint/2010/main" val="3552372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00" y="642541"/>
            <a:ext cx="8128000" cy="2400657"/>
          </a:xfrm>
          <a:prstGeom prst="rect">
            <a:avLst/>
          </a:prstGeom>
        </p:spPr>
        <p:txBody>
          <a:bodyPr wrap="square">
            <a:spAutoFit/>
          </a:bodyPr>
          <a:lstStyle/>
          <a:p>
            <a:r>
              <a:rPr lang="en-US" sz="2400" b="1" u="sng" dirty="0"/>
              <a:t>Summative </a:t>
            </a:r>
            <a:r>
              <a:rPr lang="en-US" sz="2400" b="1" u="sng" dirty="0" smtClean="0"/>
              <a:t>Assessment </a:t>
            </a:r>
            <a:r>
              <a:rPr lang="en-US" sz="2400" u="sng" dirty="0" smtClean="0"/>
              <a:t>                                                                                                                                      </a:t>
            </a:r>
            <a:r>
              <a:rPr lang="en-US" dirty="0"/>
              <a:t>The EYFS requires early years practitioners to review children’s progress and share a summary with parents at two points: </a:t>
            </a:r>
          </a:p>
          <a:p>
            <a:r>
              <a:rPr lang="en-US" dirty="0"/>
              <a:t>        • in the prime areas between the ages of 24 and 36 months </a:t>
            </a:r>
          </a:p>
          <a:p>
            <a:r>
              <a:rPr lang="en-US" dirty="0"/>
              <a:t>        • and at the end of the EYFS in the EYFS Profile. </a:t>
            </a:r>
          </a:p>
          <a:p>
            <a:endParaRPr lang="en-US" dirty="0"/>
          </a:p>
          <a:p>
            <a:r>
              <a:rPr lang="en-US" dirty="0"/>
              <a:t>Summative assessment supports information sharing with parents, colleagues and other settings. </a:t>
            </a:r>
            <a:r>
              <a:rPr lang="en-US" dirty="0" err="1"/>
              <a:t>Analysing</a:t>
            </a:r>
            <a:r>
              <a:rPr lang="en-US" dirty="0"/>
              <a:t> observations and </a:t>
            </a:r>
            <a:r>
              <a:rPr lang="en-US" b="1" dirty="0"/>
              <a:t>deciding </a:t>
            </a:r>
            <a:r>
              <a:rPr lang="en-US" dirty="0"/>
              <a:t>what they tell us about children. </a:t>
            </a:r>
          </a:p>
        </p:txBody>
      </p:sp>
      <p:sp>
        <p:nvSpPr>
          <p:cNvPr id="6" name="Rectangle 5"/>
          <p:cNvSpPr/>
          <p:nvPr/>
        </p:nvSpPr>
        <p:spPr>
          <a:xfrm>
            <a:off x="596900" y="3429000"/>
            <a:ext cx="7848600" cy="2123658"/>
          </a:xfrm>
          <a:prstGeom prst="rect">
            <a:avLst/>
          </a:prstGeom>
        </p:spPr>
        <p:txBody>
          <a:bodyPr wrap="square">
            <a:spAutoFit/>
          </a:bodyPr>
          <a:lstStyle/>
          <a:p>
            <a:r>
              <a:rPr lang="en-US" sz="2400" b="1" u="sng" dirty="0"/>
              <a:t>New </a:t>
            </a:r>
            <a:r>
              <a:rPr lang="en-US" sz="2400" b="1" u="sng" dirty="0" smtClean="0"/>
              <a:t>Reception </a:t>
            </a:r>
            <a:r>
              <a:rPr lang="en-US" sz="2400" b="1" u="sng" dirty="0"/>
              <a:t>Baseline Assessments. </a:t>
            </a:r>
            <a:endParaRPr lang="en-US" sz="2400" b="1" u="sng" dirty="0" smtClean="0"/>
          </a:p>
          <a:p>
            <a:r>
              <a:rPr lang="en-US" dirty="0" smtClean="0"/>
              <a:t> </a:t>
            </a:r>
            <a:r>
              <a:rPr lang="en-US" dirty="0"/>
              <a:t>A National requirement for 2015 </a:t>
            </a:r>
            <a:r>
              <a:rPr lang="en-US" dirty="0" smtClean="0"/>
              <a:t> for children starting in </a:t>
            </a:r>
            <a:r>
              <a:rPr lang="en-US" dirty="0"/>
              <a:t>the Reception year. </a:t>
            </a:r>
          </a:p>
          <a:p>
            <a:r>
              <a:rPr lang="en-US" dirty="0"/>
              <a:t>A</a:t>
            </a:r>
            <a:r>
              <a:rPr lang="en-US" dirty="0" smtClean="0"/>
              <a:t>lthough </a:t>
            </a:r>
            <a:r>
              <a:rPr lang="en-US" dirty="0"/>
              <a:t>each local authority has been able to adopt the assessment scheme they preferred</a:t>
            </a:r>
            <a:r>
              <a:rPr lang="en-US" dirty="0" smtClean="0"/>
              <a:t>.</a:t>
            </a:r>
          </a:p>
          <a:p>
            <a:r>
              <a:rPr lang="en-US" dirty="0" smtClean="0"/>
              <a:t>These </a:t>
            </a:r>
            <a:r>
              <a:rPr lang="en-US" dirty="0"/>
              <a:t>are not formal tests but an assessment </a:t>
            </a:r>
            <a:r>
              <a:rPr lang="en-US" dirty="0" smtClean="0"/>
              <a:t>made through observations </a:t>
            </a:r>
            <a:r>
              <a:rPr lang="en-US" dirty="0"/>
              <a:t>and interactions during play-based activities. </a:t>
            </a:r>
            <a:endParaRPr lang="en-US" dirty="0" smtClean="0"/>
          </a:p>
          <a:p>
            <a:endParaRPr lang="en-US" dirty="0"/>
          </a:p>
        </p:txBody>
      </p:sp>
    </p:spTree>
    <p:extLst>
      <p:ext uri="{BB962C8B-B14F-4D97-AF65-F5344CB8AC3E}">
        <p14:creationId xmlns:p14="http://schemas.microsoft.com/office/powerpoint/2010/main" val="3380073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7127"/>
          </a:xfrm>
        </p:spPr>
        <p:txBody>
          <a:bodyPr>
            <a:normAutofit fontScale="90000"/>
          </a:bodyPr>
          <a:lstStyle/>
          <a:p>
            <a:r>
              <a:rPr lang="en-US" dirty="0" smtClean="0"/>
              <a:t>The Planning and Learning Cycle.</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16843" r="-16843"/>
          <a:stretch>
            <a:fillRect/>
          </a:stretch>
        </p:blipFill>
        <p:spPr>
          <a:xfrm>
            <a:off x="457200" y="822325"/>
            <a:ext cx="8229600" cy="4676775"/>
          </a:xfrm>
        </p:spPr>
      </p:pic>
    </p:spTree>
    <p:extLst>
      <p:ext uri="{BB962C8B-B14F-4D97-AF65-F5344CB8AC3E}">
        <p14:creationId xmlns:p14="http://schemas.microsoft.com/office/powerpoint/2010/main" val="2485398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10" y="282239"/>
            <a:ext cx="8669750" cy="1140161"/>
          </a:xfrm>
        </p:spPr>
        <p:txBody>
          <a:bodyPr>
            <a:normAutofit/>
          </a:bodyPr>
          <a:lstStyle/>
          <a:p>
            <a:r>
              <a:rPr lang="en-US" sz="2400" b="1" u="sng" dirty="0" smtClean="0"/>
              <a:t>The Characteristics of Effective Learning. </a:t>
            </a:r>
            <a:r>
              <a:rPr lang="en-US" sz="1800" dirty="0">
                <a:latin typeface="+mn-lt"/>
              </a:rPr>
              <a:t/>
            </a:r>
            <a:br>
              <a:rPr lang="en-US" sz="1800" dirty="0">
                <a:latin typeface="+mn-lt"/>
              </a:rPr>
            </a:br>
            <a:endParaRPr lang="en-US" sz="1800" dirty="0">
              <a:latin typeface="+mn-lt"/>
            </a:endParaRPr>
          </a:p>
        </p:txBody>
      </p:sp>
      <p:sp>
        <p:nvSpPr>
          <p:cNvPr id="3" name="Content Placeholder 2"/>
          <p:cNvSpPr>
            <a:spLocks noGrp="1"/>
          </p:cNvSpPr>
          <p:nvPr>
            <p:ph idx="1"/>
          </p:nvPr>
        </p:nvSpPr>
        <p:spPr>
          <a:xfrm>
            <a:off x="457200" y="1168400"/>
            <a:ext cx="8229600" cy="4030663"/>
          </a:xfrm>
        </p:spPr>
        <p:txBody>
          <a:bodyPr>
            <a:normAutofit/>
          </a:bodyPr>
          <a:lstStyle/>
          <a:p>
            <a:pPr marL="0" indent="0">
              <a:buNone/>
            </a:pPr>
            <a:r>
              <a:rPr lang="en-US" dirty="0" smtClean="0"/>
              <a:t>The </a:t>
            </a:r>
            <a:r>
              <a:rPr lang="en-US" dirty="0"/>
              <a:t>ways in which the child engages with</a:t>
            </a:r>
            <a:br>
              <a:rPr lang="en-US" dirty="0"/>
            </a:br>
            <a:r>
              <a:rPr lang="en-US" dirty="0"/>
              <a:t>other people and their environment – </a:t>
            </a:r>
            <a:r>
              <a:rPr lang="en-US" dirty="0" smtClean="0"/>
              <a:t>playing   and </a:t>
            </a:r>
            <a:r>
              <a:rPr lang="en-US" dirty="0"/>
              <a:t>exploring, active learning, and </a:t>
            </a:r>
            <a:r>
              <a:rPr lang="en-US" dirty="0" smtClean="0"/>
              <a:t>creating  and </a:t>
            </a:r>
            <a:r>
              <a:rPr lang="en-US" dirty="0"/>
              <a:t>thinking critically – underpin learning and development across all areas and support the child to remain an effective and motivated learner. </a:t>
            </a:r>
            <a:endParaRPr lang="en-US" dirty="0" smtClean="0"/>
          </a:p>
        </p:txBody>
      </p:sp>
    </p:spTree>
    <p:extLst>
      <p:ext uri="{BB962C8B-B14F-4D97-AF65-F5344CB8AC3E}">
        <p14:creationId xmlns:p14="http://schemas.microsoft.com/office/powerpoint/2010/main" val="4259178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TotalTime>
  <Words>687</Words>
  <Application>Microsoft Office PowerPoint</Application>
  <PresentationFormat>On-screen Show (4:3)</PresentationFormat>
  <Paragraphs>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Foundation Stage 2015</vt:lpstr>
      <vt:lpstr>Nursery Classes  </vt:lpstr>
      <vt:lpstr>Reception Classes </vt:lpstr>
      <vt:lpstr> Prime Areas Of Learning</vt:lpstr>
      <vt:lpstr>Specific Areas of Learning</vt:lpstr>
      <vt:lpstr>The Early Years Outcomes</vt:lpstr>
      <vt:lpstr>PowerPoint Presentation</vt:lpstr>
      <vt:lpstr>The Planning and Learning Cycle.</vt:lpstr>
      <vt:lpstr>The Characteristics of Effective Learning.  </vt:lpstr>
      <vt:lpstr>PowerPoint Presentation</vt:lpstr>
      <vt:lpstr>Time for some pictures of what a good learning provision looks like: The Nursery.</vt:lpstr>
      <vt:lpstr>Encouraging investigation and sustained thinking. </vt:lpstr>
      <vt:lpstr>Learning outdoors</vt:lpstr>
      <vt:lpstr>Role-play The Salon. Having fun!  Learning at its best. </vt:lpstr>
      <vt:lpstr>Role Play! Fox’s birthday party in Percy’s hut…</vt:lpstr>
      <vt:lpstr>Teaching new skills and knowledge</vt:lpstr>
      <vt:lpstr>Creativity</vt:lpstr>
      <vt:lpstr>PowerPoint Presentation</vt:lpstr>
      <vt:lpstr>Sports Apprentice Scheme</vt:lpstr>
      <vt:lpstr>A balance of learning to become independent learners and direct teaching.</vt:lpstr>
      <vt:lpstr>Providing additional support for children with English as an additional language or children who require additional learning support with highly skilled staff.</vt:lpstr>
      <vt:lpstr>I hope this brief glimpse into the Foundation Stage has shown just how much fun…  and of course learning is going on in the Foundation Stage!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Stage 2012</dc:title>
  <dc:creator>Jill Beesley</dc:creator>
  <cp:lastModifiedBy>KateL</cp:lastModifiedBy>
  <cp:revision>85</cp:revision>
  <dcterms:created xsi:type="dcterms:W3CDTF">2012-10-07T20:47:59Z</dcterms:created>
  <dcterms:modified xsi:type="dcterms:W3CDTF">2015-10-12T16:09:41Z</dcterms:modified>
</cp:coreProperties>
</file>