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2.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6" r:id="rId1"/>
  </p:sldMasterIdLst>
  <p:notesMasterIdLst>
    <p:notesMasterId r:id="rId36"/>
  </p:notesMasterIdLst>
  <p:sldIdLst>
    <p:sldId id="275" r:id="rId2"/>
    <p:sldId id="348" r:id="rId3"/>
    <p:sldId id="351" r:id="rId4"/>
    <p:sldId id="268" r:id="rId5"/>
    <p:sldId id="270" r:id="rId6"/>
    <p:sldId id="260" r:id="rId7"/>
    <p:sldId id="259" r:id="rId8"/>
    <p:sldId id="276" r:id="rId9"/>
    <p:sldId id="263" r:id="rId10"/>
    <p:sldId id="258" r:id="rId11"/>
    <p:sldId id="313" r:id="rId12"/>
    <p:sldId id="314" r:id="rId13"/>
    <p:sldId id="353" r:id="rId14"/>
    <p:sldId id="317" r:id="rId15"/>
    <p:sldId id="322" r:id="rId16"/>
    <p:sldId id="324" r:id="rId17"/>
    <p:sldId id="325" r:id="rId18"/>
    <p:sldId id="326" r:id="rId19"/>
    <p:sldId id="310" r:id="rId20"/>
    <p:sldId id="342" r:id="rId21"/>
    <p:sldId id="352" r:id="rId22"/>
    <p:sldId id="346" r:id="rId23"/>
    <p:sldId id="336" r:id="rId24"/>
    <p:sldId id="350" r:id="rId25"/>
    <p:sldId id="294" r:id="rId26"/>
    <p:sldId id="340" r:id="rId27"/>
    <p:sldId id="354" r:id="rId28"/>
    <p:sldId id="355" r:id="rId29"/>
    <p:sldId id="356" r:id="rId30"/>
    <p:sldId id="357" r:id="rId31"/>
    <p:sldId id="359" r:id="rId32"/>
    <p:sldId id="358" r:id="rId33"/>
    <p:sldId id="360" r:id="rId34"/>
    <p:sldId id="261" r:id="rId35"/>
  </p:sldIdLst>
  <p:sldSz cx="12192000" cy="1625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0000"/>
    <a:srgbClr val="B1B51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96357" autoAdjust="0"/>
  </p:normalViewPr>
  <p:slideViewPr>
    <p:cSldViewPr snapToGrid="0">
      <p:cViewPr>
        <p:scale>
          <a:sx n="75" d="100"/>
          <a:sy n="75" d="100"/>
        </p:scale>
        <p:origin x="1152" y="-261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88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0FE750-2A74-459A-A124-FA8414E03356}" type="datetimeFigureOut">
              <a:rPr lang="en-GB" smtClean="0"/>
              <a:t>28/02/2024</a:t>
            </a:fld>
            <a:endParaRPr lang="en-GB"/>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C62929-94E8-4226-8243-36B2CBA96FE3}" type="slidenum">
              <a:rPr lang="en-GB" smtClean="0"/>
              <a:t>‹#›</a:t>
            </a:fld>
            <a:endParaRPr lang="en-GB"/>
          </a:p>
        </p:txBody>
      </p:sp>
    </p:spTree>
    <p:extLst>
      <p:ext uri="{BB962C8B-B14F-4D97-AF65-F5344CB8AC3E}">
        <p14:creationId xmlns:p14="http://schemas.microsoft.com/office/powerpoint/2010/main" val="541574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CC62929-94E8-4226-8243-36B2CBA96FE3}" type="slidenum">
              <a:rPr lang="en-GB" smtClean="0"/>
              <a:t>1</a:t>
            </a:fld>
            <a:endParaRPr lang="en-GB"/>
          </a:p>
        </p:txBody>
      </p:sp>
    </p:spTree>
    <p:extLst>
      <p:ext uri="{BB962C8B-B14F-4D97-AF65-F5344CB8AC3E}">
        <p14:creationId xmlns:p14="http://schemas.microsoft.com/office/powerpoint/2010/main" val="1675434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a:prstGeom prst="rect">
            <a:avLst/>
          </a:prstGeom>
        </p:spPr>
        <p:txBody>
          <a:bodyPr anchor="b"/>
          <a:lstStyle>
            <a:lvl1pPr algn="ctr">
              <a:defRPr sz="8000"/>
            </a:lvl1pPr>
          </a:lstStyle>
          <a:p>
            <a:r>
              <a:rPr lang="en-US"/>
              <a:t>Click to edit Master title style</a:t>
            </a:r>
            <a:endParaRPr lang="en-US" dirty="0"/>
          </a:p>
        </p:txBody>
      </p:sp>
      <p:sp>
        <p:nvSpPr>
          <p:cNvPr id="3" name="Subtitle 2"/>
          <p:cNvSpPr>
            <a:spLocks noGrp="1"/>
          </p:cNvSpPr>
          <p:nvPr>
            <p:ph type="subTitle" idx="1"/>
          </p:nvPr>
        </p:nvSpPr>
        <p:spPr>
          <a:xfrm>
            <a:off x="1524000" y="8538164"/>
            <a:ext cx="9144000" cy="3924769"/>
          </a:xfrm>
          <a:prstGeom prst="rect">
            <a:avLst/>
          </a:prstGeo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a:t>Click to edit Master subtitle style</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28/02/2024</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4263086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865485"/>
            <a:ext cx="10515600" cy="3142075"/>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4327407"/>
            <a:ext cx="10515600" cy="1031428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28/02/2024</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177164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865481"/>
            <a:ext cx="7734300" cy="1377620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28/02/2024</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973789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865485"/>
            <a:ext cx="10515600" cy="3142075"/>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838200" y="4327407"/>
            <a:ext cx="10515600" cy="103142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28/02/2024</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1930231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a:prstGeom prst="rect">
            <a:avLst/>
          </a:prstGeom>
        </p:spPr>
        <p:txBody>
          <a:bodyPr anchor="b"/>
          <a:lstStyle>
            <a:lvl1pPr>
              <a:defRPr sz="8000"/>
            </a:lvl1pPr>
          </a:lstStyle>
          <a:p>
            <a:r>
              <a:rPr lang="en-US"/>
              <a:t>Click to edit Master title style</a:t>
            </a:r>
            <a:endParaRPr lang="en-US" dirty="0"/>
          </a:p>
        </p:txBody>
      </p:sp>
      <p:sp>
        <p:nvSpPr>
          <p:cNvPr id="3" name="Text Placeholder 2"/>
          <p:cNvSpPr>
            <a:spLocks noGrp="1"/>
          </p:cNvSpPr>
          <p:nvPr>
            <p:ph type="body" idx="1"/>
          </p:nvPr>
        </p:nvSpPr>
        <p:spPr>
          <a:xfrm>
            <a:off x="831851" y="10878731"/>
            <a:ext cx="10515600" cy="3555999"/>
          </a:xfrm>
          <a:prstGeom prst="rect">
            <a:avLst/>
          </a:prstGeo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28/02/2024</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799613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865485"/>
            <a:ext cx="10515600" cy="3142075"/>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4327407"/>
            <a:ext cx="5181600" cy="103142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4327407"/>
            <a:ext cx="5181600" cy="103142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28/02/2024</a:t>
            </a:fld>
            <a:endParaRPr lang="en-GB"/>
          </a:p>
        </p:txBody>
      </p:sp>
      <p:sp>
        <p:nvSpPr>
          <p:cNvPr id="6" name="Footer Placeholder 5"/>
          <p:cNvSpPr>
            <a:spLocks noGrp="1"/>
          </p:cNvSpPr>
          <p:nvPr>
            <p:ph type="ftr" sz="quarter" idx="11"/>
          </p:nvPr>
        </p:nvSpPr>
        <p:spPr>
          <a:xfrm>
            <a:off x="4038600" y="15066908"/>
            <a:ext cx="4114800" cy="865481"/>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959691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3984979"/>
            <a:ext cx="5157787" cy="1952977"/>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839789" y="5937956"/>
            <a:ext cx="5157787" cy="87338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3984979"/>
            <a:ext cx="5183188" cy="1952977"/>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72201" y="5937956"/>
            <a:ext cx="5183188" cy="87338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28/02/2024</a:t>
            </a:fld>
            <a:endParaRPr lang="en-GB"/>
          </a:p>
        </p:txBody>
      </p:sp>
      <p:sp>
        <p:nvSpPr>
          <p:cNvPr id="8" name="Footer Placeholder 7"/>
          <p:cNvSpPr>
            <a:spLocks noGrp="1"/>
          </p:cNvSpPr>
          <p:nvPr>
            <p:ph type="ftr" sz="quarter" idx="11"/>
          </p:nvPr>
        </p:nvSpPr>
        <p:spPr>
          <a:xfrm>
            <a:off x="4038600" y="15066908"/>
            <a:ext cx="4114800" cy="865481"/>
          </a:xfrm>
          <a:prstGeom prst="rect">
            <a:avLst/>
          </a:prstGeom>
        </p:spPr>
        <p:txBody>
          <a:bodyPr/>
          <a:lstStyle/>
          <a:p>
            <a:endParaRPr lang="en-GB"/>
          </a:p>
        </p:txBody>
      </p:sp>
      <p:sp>
        <p:nvSpPr>
          <p:cNvPr id="9" name="Slide Number Placeholder 8"/>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168997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ABFD30B-CF3C-49A0-B477-8703B376791F}"/>
              </a:ext>
              <a:ext uri="{C183D7F6-B498-43B3-948B-1728B52AA6E4}">
                <adec:decorative xmlns:adec="http://schemas.microsoft.com/office/drawing/2017/decorative" val="1"/>
              </a:ext>
            </a:extLst>
          </p:cNvPr>
          <p:cNvSpPr/>
          <p:nvPr userDrawn="1"/>
        </p:nvSpPr>
        <p:spPr>
          <a:xfrm>
            <a:off x="0" y="0"/>
            <a:ext cx="12192000" cy="2413158"/>
          </a:xfrm>
          <a:prstGeom prst="rect">
            <a:avLst/>
          </a:prstGeom>
          <a:solidFill>
            <a:srgbClr val="B1B514"/>
          </a:solidFill>
          <a:ln>
            <a:solidFill>
              <a:srgbClr val="B1B5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Logo">
            <a:extLst>
              <a:ext uri="{FF2B5EF4-FFF2-40B4-BE49-F238E27FC236}">
                <a16:creationId xmlns:a16="http://schemas.microsoft.com/office/drawing/2014/main" id="{47822718-4E97-402D-92AC-314D15AB93A3}"/>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41301" y="185690"/>
            <a:ext cx="2037080" cy="751570"/>
          </a:xfrm>
          <a:prstGeom prst="rect">
            <a:avLst/>
          </a:prstGeom>
          <a:noFill/>
        </p:spPr>
      </p:pic>
      <p:pic>
        <p:nvPicPr>
          <p:cNvPr id="8" name="Picture 7" descr="HSAB logo">
            <a:extLst>
              <a:ext uri="{FF2B5EF4-FFF2-40B4-BE49-F238E27FC236}">
                <a16:creationId xmlns:a16="http://schemas.microsoft.com/office/drawing/2014/main" id="{48F7B7C5-D1FD-4398-BC45-846031CCC471}"/>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385425" y="185690"/>
            <a:ext cx="1685925" cy="990600"/>
          </a:xfrm>
          <a:prstGeom prst="rect">
            <a:avLst/>
          </a:prstGeom>
          <a:noFill/>
          <a:ln>
            <a:noFill/>
          </a:ln>
        </p:spPr>
      </p:pic>
      <p:sp>
        <p:nvSpPr>
          <p:cNvPr id="9" name="Title 2">
            <a:extLst>
              <a:ext uri="{FF2B5EF4-FFF2-40B4-BE49-F238E27FC236}">
                <a16:creationId xmlns:a16="http://schemas.microsoft.com/office/drawing/2014/main" id="{DCBEE2E4-97A0-44FC-8CFE-3CA739C41FF0}"/>
              </a:ext>
            </a:extLst>
          </p:cNvPr>
          <p:cNvSpPr>
            <a:spLocks noGrp="1"/>
          </p:cNvSpPr>
          <p:nvPr>
            <p:ph type="title" hasCustomPrompt="1"/>
          </p:nvPr>
        </p:nvSpPr>
        <p:spPr>
          <a:xfrm>
            <a:off x="0" y="46745"/>
            <a:ext cx="12192000" cy="2066535"/>
          </a:xfrm>
          <a:prstGeom prst="rect">
            <a:avLst/>
          </a:prstGeom>
        </p:spPr>
        <p:txBody>
          <a:bodyPr>
            <a:normAutofit/>
          </a:bodyPr>
          <a:lstStyle>
            <a:lvl1pPr algn="ctr">
              <a:defRPr sz="4400">
                <a:solidFill>
                  <a:schemeClr val="bg1"/>
                </a:solidFill>
              </a:defRPr>
            </a:lvl1pPr>
          </a:lstStyle>
          <a:p>
            <a:pPr algn="ctr"/>
            <a:r>
              <a:rPr lang="en-GB" sz="4800" dirty="0">
                <a:solidFill>
                  <a:schemeClr val="bg1"/>
                </a:solidFill>
                <a:latin typeface="Arial Black" panose="020B0A04020102020204" pitchFamily="34" charset="0"/>
              </a:rPr>
              <a:t>HSCP/HSAB L&amp;D </a:t>
            </a:r>
            <a:br>
              <a:rPr lang="en-GB" sz="4800" dirty="0">
                <a:solidFill>
                  <a:schemeClr val="bg1"/>
                </a:solidFill>
                <a:latin typeface="Arial Black" panose="020B0A04020102020204" pitchFamily="34" charset="0"/>
              </a:rPr>
            </a:br>
            <a:r>
              <a:rPr lang="en-GB" sz="4800" dirty="0">
                <a:solidFill>
                  <a:schemeClr val="bg1"/>
                </a:solidFill>
                <a:latin typeface="Arial Black" panose="020B0A04020102020204" pitchFamily="34" charset="0"/>
              </a:rPr>
              <a:t>PROGRAMME</a:t>
            </a:r>
            <a:endParaRPr lang="en-GB" sz="4800" dirty="0"/>
          </a:p>
        </p:txBody>
      </p:sp>
    </p:spTree>
    <p:extLst>
      <p:ext uri="{BB962C8B-B14F-4D97-AF65-F5344CB8AC3E}">
        <p14:creationId xmlns:p14="http://schemas.microsoft.com/office/powerpoint/2010/main" val="2305035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28/02/2024</a:t>
            </a:fld>
            <a:endParaRPr lang="en-GB"/>
          </a:p>
        </p:txBody>
      </p:sp>
      <p:sp>
        <p:nvSpPr>
          <p:cNvPr id="3" name="Footer Placeholder 2"/>
          <p:cNvSpPr>
            <a:spLocks noGrp="1"/>
          </p:cNvSpPr>
          <p:nvPr>
            <p:ph type="ftr" sz="quarter" idx="11"/>
          </p:nvPr>
        </p:nvSpPr>
        <p:spPr>
          <a:xfrm>
            <a:off x="4038600" y="15066908"/>
            <a:ext cx="4114800" cy="865481"/>
          </a:xfrm>
          <a:prstGeom prst="rect">
            <a:avLst/>
          </a:prstGeom>
        </p:spPr>
        <p:txBody>
          <a:bodyPr/>
          <a:lstStyle/>
          <a:p>
            <a:endParaRPr lang="en-GB"/>
          </a:p>
        </p:txBody>
      </p:sp>
      <p:sp>
        <p:nvSpPr>
          <p:cNvPr id="4" name="Slide Number Placeholder 3"/>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1931808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a:prstGeom prst="rect">
            <a:avLst/>
          </a:prstGeom>
        </p:spPr>
        <p:txBody>
          <a:bodyPr anchor="b"/>
          <a:lstStyle>
            <a:lvl1pPr>
              <a:defRPr sz="4267"/>
            </a:lvl1pPr>
          </a:lstStyle>
          <a:p>
            <a:r>
              <a:rPr lang="en-US"/>
              <a:t>Click to edit Master title style</a:t>
            </a:r>
            <a:endParaRPr lang="en-US" dirty="0"/>
          </a:p>
        </p:txBody>
      </p:sp>
      <p:sp>
        <p:nvSpPr>
          <p:cNvPr id="3" name="Content Placeholder 2"/>
          <p:cNvSpPr>
            <a:spLocks noGrp="1"/>
          </p:cNvSpPr>
          <p:nvPr>
            <p:ph idx="1"/>
          </p:nvPr>
        </p:nvSpPr>
        <p:spPr>
          <a:xfrm>
            <a:off x="5183188" y="2340567"/>
            <a:ext cx="6172200" cy="11552296"/>
          </a:xfrm>
          <a:prstGeom prst="rect">
            <a:avLst/>
          </a:prstGeo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4876800"/>
            <a:ext cx="3932237" cy="9034875"/>
          </a:xfrm>
          <a:prstGeom prst="rect">
            <a:avLst/>
          </a:prstGeo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28/02/2024</a:t>
            </a:fld>
            <a:endParaRPr lang="en-GB"/>
          </a:p>
        </p:txBody>
      </p:sp>
      <p:sp>
        <p:nvSpPr>
          <p:cNvPr id="6" name="Footer Placeholder 5"/>
          <p:cNvSpPr>
            <a:spLocks noGrp="1"/>
          </p:cNvSpPr>
          <p:nvPr>
            <p:ph type="ftr" sz="quarter" idx="11"/>
          </p:nvPr>
        </p:nvSpPr>
        <p:spPr>
          <a:xfrm>
            <a:off x="4038600" y="15066908"/>
            <a:ext cx="4114800" cy="865481"/>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048793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a:prstGeom prst="rect">
            <a:avLst/>
          </a:prstGeom>
        </p:spPr>
        <p:txBody>
          <a:bodyPr anchor="b"/>
          <a:lstStyle>
            <a:lvl1pPr>
              <a:defRPr sz="4267"/>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2340567"/>
            <a:ext cx="6172200" cy="11552296"/>
          </a:xfrm>
          <a:prstGeom prst="rect">
            <a:avLst/>
          </a:prstGeo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US" dirty="0"/>
          </a:p>
        </p:txBody>
      </p:sp>
      <p:sp>
        <p:nvSpPr>
          <p:cNvPr id="4" name="Text Placeholder 3"/>
          <p:cNvSpPr>
            <a:spLocks noGrp="1"/>
          </p:cNvSpPr>
          <p:nvPr>
            <p:ph type="body" sz="half" idx="2"/>
          </p:nvPr>
        </p:nvSpPr>
        <p:spPr>
          <a:xfrm>
            <a:off x="839788" y="4876800"/>
            <a:ext cx="3932237" cy="9034875"/>
          </a:xfrm>
          <a:prstGeom prst="rect">
            <a:avLst/>
          </a:prstGeo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28/02/2024</a:t>
            </a:fld>
            <a:endParaRPr lang="en-GB"/>
          </a:p>
        </p:txBody>
      </p:sp>
      <p:sp>
        <p:nvSpPr>
          <p:cNvPr id="6" name="Footer Placeholder 5"/>
          <p:cNvSpPr>
            <a:spLocks noGrp="1"/>
          </p:cNvSpPr>
          <p:nvPr>
            <p:ph type="ftr" sz="quarter" idx="11"/>
          </p:nvPr>
        </p:nvSpPr>
        <p:spPr>
          <a:xfrm>
            <a:off x="4038600" y="15066908"/>
            <a:ext cx="4114800" cy="865481"/>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614831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3FDA261-F3B4-4C47-A50A-A92F9BCD477E}"/>
              </a:ext>
              <a:ext uri="{C183D7F6-B498-43B3-948B-1728B52AA6E4}">
                <adec:decorative xmlns:adec="http://schemas.microsoft.com/office/drawing/2017/decorative" val="1"/>
              </a:ext>
            </a:extLst>
          </p:cNvPr>
          <p:cNvSpPr/>
          <p:nvPr userDrawn="1"/>
        </p:nvSpPr>
        <p:spPr>
          <a:xfrm>
            <a:off x="0" y="0"/>
            <a:ext cx="12192000" cy="2413158"/>
          </a:xfrm>
          <a:prstGeom prst="rect">
            <a:avLst/>
          </a:prstGeom>
          <a:solidFill>
            <a:srgbClr val="B1B514"/>
          </a:solidFill>
          <a:ln>
            <a:solidFill>
              <a:srgbClr val="B1B5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descr="Logo">
            <a:extLst>
              <a:ext uri="{FF2B5EF4-FFF2-40B4-BE49-F238E27FC236}">
                <a16:creationId xmlns:a16="http://schemas.microsoft.com/office/drawing/2014/main" id="{30A3C521-70A6-449E-8590-8DB1A1300067}"/>
              </a:ext>
            </a:extLst>
          </p:cNvPr>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41301" y="185690"/>
            <a:ext cx="2037080" cy="751570"/>
          </a:xfrm>
          <a:prstGeom prst="rect">
            <a:avLst/>
          </a:prstGeom>
          <a:noFill/>
        </p:spPr>
      </p:pic>
      <p:pic>
        <p:nvPicPr>
          <p:cNvPr id="9" name="Picture 8" descr="HSAB logo">
            <a:extLst>
              <a:ext uri="{FF2B5EF4-FFF2-40B4-BE49-F238E27FC236}">
                <a16:creationId xmlns:a16="http://schemas.microsoft.com/office/drawing/2014/main" id="{D66B4E62-14E6-46D6-973A-2B3BEA64D7B9}"/>
              </a:ext>
            </a:extLst>
          </p:cNvPr>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0385425" y="185690"/>
            <a:ext cx="1685925" cy="990600"/>
          </a:xfrm>
          <a:prstGeom prst="rect">
            <a:avLst/>
          </a:prstGeom>
          <a:noFill/>
          <a:ln>
            <a:noFill/>
          </a:ln>
        </p:spPr>
      </p:pic>
      <p:sp>
        <p:nvSpPr>
          <p:cNvPr id="10" name="Title 2">
            <a:extLst>
              <a:ext uri="{FF2B5EF4-FFF2-40B4-BE49-F238E27FC236}">
                <a16:creationId xmlns:a16="http://schemas.microsoft.com/office/drawing/2014/main" id="{46072D1F-4A19-4998-AF0C-42C3355ECB97}"/>
              </a:ext>
            </a:extLst>
          </p:cNvPr>
          <p:cNvSpPr txBox="1">
            <a:spLocks/>
          </p:cNvSpPr>
          <p:nvPr userDrawn="1"/>
        </p:nvSpPr>
        <p:spPr>
          <a:xfrm>
            <a:off x="0" y="46745"/>
            <a:ext cx="12192000" cy="2066535"/>
          </a:xfrm>
          <a:prstGeom prst="rect">
            <a:avLst/>
          </a:prstGeom>
        </p:spPr>
        <p:txBody>
          <a:bodyPr>
            <a:normAutofit/>
          </a:bodyPr>
          <a:lstStyle>
            <a:lvl1pPr algn="ctr" defTabSz="1219170" rtl="0" eaLnBrk="1" latinLnBrk="0" hangingPunct="1">
              <a:lnSpc>
                <a:spcPct val="90000"/>
              </a:lnSpc>
              <a:spcBef>
                <a:spcPct val="0"/>
              </a:spcBef>
              <a:buNone/>
              <a:defRPr sz="4400" kern="1200">
                <a:solidFill>
                  <a:schemeClr val="bg1"/>
                </a:solidFill>
                <a:latin typeface="+mj-lt"/>
                <a:ea typeface="+mj-ea"/>
                <a:cs typeface="+mj-cs"/>
              </a:defRPr>
            </a:lvl1pPr>
          </a:lstStyle>
          <a:p>
            <a:r>
              <a:rPr lang="en-GB" sz="4800" dirty="0">
                <a:latin typeface="Arial Black" panose="020B0A04020102020204" pitchFamily="34" charset="0"/>
              </a:rPr>
              <a:t>HSCP/HSAB L&amp;D </a:t>
            </a:r>
            <a:br>
              <a:rPr lang="en-GB" sz="4800" dirty="0">
                <a:latin typeface="Arial Black" panose="020B0A04020102020204" pitchFamily="34" charset="0"/>
              </a:rPr>
            </a:br>
            <a:r>
              <a:rPr lang="en-GB" sz="4800" dirty="0">
                <a:latin typeface="Arial Black" panose="020B0A04020102020204" pitchFamily="34" charset="0"/>
              </a:rPr>
              <a:t>PROGRAMME</a:t>
            </a:r>
            <a:endParaRPr lang="en-GB" sz="4800" dirty="0"/>
          </a:p>
        </p:txBody>
      </p:sp>
    </p:spTree>
    <p:extLst>
      <p:ext uri="{BB962C8B-B14F-4D97-AF65-F5344CB8AC3E}">
        <p14:creationId xmlns:p14="http://schemas.microsoft.com/office/powerpoint/2010/main" val="24896241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7.xml"/><Relationship Id="rId13" Type="http://schemas.openxmlformats.org/officeDocument/2006/relationships/slide" Target="slide13.xml"/><Relationship Id="rId18" Type="http://schemas.openxmlformats.org/officeDocument/2006/relationships/slide" Target="slide18.xml"/><Relationship Id="rId26" Type="http://schemas.openxmlformats.org/officeDocument/2006/relationships/slide" Target="slide28.xml"/><Relationship Id="rId3" Type="http://schemas.openxmlformats.org/officeDocument/2006/relationships/slide" Target="slide34.xml"/><Relationship Id="rId21" Type="http://schemas.openxmlformats.org/officeDocument/2006/relationships/slide" Target="slide20.xml"/><Relationship Id="rId7" Type="http://schemas.openxmlformats.org/officeDocument/2006/relationships/slide" Target="slide6.xml"/><Relationship Id="rId12" Type="http://schemas.openxmlformats.org/officeDocument/2006/relationships/slide" Target="slide11.xml"/><Relationship Id="rId17" Type="http://schemas.openxmlformats.org/officeDocument/2006/relationships/slide" Target="slide17.xml"/><Relationship Id="rId25" Type="http://schemas.openxmlformats.org/officeDocument/2006/relationships/slide" Target="slide27.xml"/><Relationship Id="rId33" Type="http://schemas.openxmlformats.org/officeDocument/2006/relationships/slide" Target="slide24.xml"/><Relationship Id="rId2" Type="http://schemas.openxmlformats.org/officeDocument/2006/relationships/notesSlide" Target="../notesSlides/notesSlide1.xml"/><Relationship Id="rId16" Type="http://schemas.openxmlformats.org/officeDocument/2006/relationships/slide" Target="slide16.xml"/><Relationship Id="rId20" Type="http://schemas.openxmlformats.org/officeDocument/2006/relationships/slide" Target="slide19.xml"/><Relationship Id="rId29" Type="http://schemas.openxmlformats.org/officeDocument/2006/relationships/slide" Target="slide32.xml"/><Relationship Id="rId1" Type="http://schemas.openxmlformats.org/officeDocument/2006/relationships/slideLayout" Target="../slideLayouts/slideLayout6.xml"/><Relationship Id="rId6" Type="http://schemas.openxmlformats.org/officeDocument/2006/relationships/slide" Target="slide5.xml"/><Relationship Id="rId11" Type="http://schemas.openxmlformats.org/officeDocument/2006/relationships/slide" Target="slide10.xml"/><Relationship Id="rId24" Type="http://schemas.openxmlformats.org/officeDocument/2006/relationships/slide" Target="slide26.xml"/><Relationship Id="rId32" Type="http://schemas.openxmlformats.org/officeDocument/2006/relationships/slide" Target="slide21.xml"/><Relationship Id="rId5" Type="http://schemas.openxmlformats.org/officeDocument/2006/relationships/slide" Target="slide4.xml"/><Relationship Id="rId15" Type="http://schemas.openxmlformats.org/officeDocument/2006/relationships/slide" Target="slide15.xml"/><Relationship Id="rId23" Type="http://schemas.openxmlformats.org/officeDocument/2006/relationships/slide" Target="slide25.xml"/><Relationship Id="rId28" Type="http://schemas.openxmlformats.org/officeDocument/2006/relationships/slide" Target="slide30.xml"/><Relationship Id="rId10" Type="http://schemas.openxmlformats.org/officeDocument/2006/relationships/slide" Target="slide9.xml"/><Relationship Id="rId19" Type="http://schemas.openxmlformats.org/officeDocument/2006/relationships/slide" Target="slide23.xml"/><Relationship Id="rId31" Type="http://schemas.openxmlformats.org/officeDocument/2006/relationships/slide" Target="slide12.xml"/><Relationship Id="rId4" Type="http://schemas.openxmlformats.org/officeDocument/2006/relationships/slide" Target="slide2.xml"/><Relationship Id="rId9" Type="http://schemas.openxmlformats.org/officeDocument/2006/relationships/slide" Target="slide8.xml"/><Relationship Id="rId14" Type="http://schemas.openxmlformats.org/officeDocument/2006/relationships/slide" Target="slide14.xml"/><Relationship Id="rId22" Type="http://schemas.openxmlformats.org/officeDocument/2006/relationships/slide" Target="slide22.xml"/><Relationship Id="rId27" Type="http://schemas.openxmlformats.org/officeDocument/2006/relationships/slide" Target="slide29.xml"/><Relationship Id="rId30" Type="http://schemas.openxmlformats.org/officeDocument/2006/relationships/slide" Target="slide33.xml"/></Relationships>
</file>

<file path=ppt/slides/_rels/slide10.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www.hertfordshire.gov.uk/services/childrens-social-care/professionals/trauma-strategy.aspx" TargetMode="External"/><Relationship Id="rId2" Type="http://schemas.openxmlformats.org/officeDocument/2006/relationships/hyperlink" Target="https://hscb.event-booking.org.uk/elearning-detail/%3DUDOwMjM/Trauma-Awareness" TargetMode="External"/><Relationship Id="rId1" Type="http://schemas.openxmlformats.org/officeDocument/2006/relationships/slideLayout" Target="../slideLayouts/slideLayout6.xml"/><Relationship Id="rId4" Type="http://schemas.openxmlformats.org/officeDocument/2006/relationships/hyperlink" Target="https://hscb.event-booking.org.uk/"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hertfordshire.gov.uk/services/adult-social-services/report-a-concern-about-an-adult/hertfordshire-safeguarding-adults-board/hsab-and-hscp-training-and-resources.aspx#training" TargetMode="Externa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hyperlink" Target="https://www.hertfordshire.gov.uk/ufs/CSF_TBS_USER.eb?ebd=0&amp;ebz=4_1666709735236" TargetMode="Externa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s://hscb.event-booking.org.uk/elearning-detail/%3DEzM1MjM/Introduction-to-Children-and-Young-Peoples-Mental-Health-and-Emotional-Wellbeing" TargetMode="External"/><Relationship Id="rId2" Type="http://schemas.openxmlformats.org/officeDocument/2006/relationships/hyperlink" Target="https://hscb.event-booking.org.uk/elearning-detail/%3DUDOwMjM/Trauma-Awareness" TargetMode="Externa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www.hertfordshire.gov.uk/services/childrens-social-care/child-protection/hertfordshire-safeguarding-children-partnership/professionals-and-volunteers/training-and-learning/training-and-learning.aspx" TargetMode="External"/><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s://hertsscb.proceduresonline.com/pdfs/bruising_suspicious_marks.pdf"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7CDCDAC9-B54A-40FA-88B1-AEC9BAD2035B}"/>
              </a:ext>
            </a:extLst>
          </p:cNvPr>
          <p:cNvSpPr>
            <a:spLocks noGrp="1"/>
          </p:cNvSpPr>
          <p:nvPr>
            <p:ph type="title"/>
          </p:nvPr>
        </p:nvSpPr>
        <p:spPr>
          <a:xfrm>
            <a:off x="0" y="46746"/>
            <a:ext cx="12192000" cy="1335488"/>
          </a:xfrm>
        </p:spPr>
        <p:txBody>
          <a:bodyPr>
            <a:noAutofit/>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6" name="Title 11">
            <a:extLst>
              <a:ext uri="{FF2B5EF4-FFF2-40B4-BE49-F238E27FC236}">
                <a16:creationId xmlns:a16="http://schemas.microsoft.com/office/drawing/2014/main" id="{3073F758-035B-488B-AC09-5BABC4C97EB6}"/>
              </a:ext>
            </a:extLst>
          </p:cNvPr>
          <p:cNvSpPr txBox="1">
            <a:spLocks/>
          </p:cNvSpPr>
          <p:nvPr/>
        </p:nvSpPr>
        <p:spPr>
          <a:xfrm>
            <a:off x="0" y="1357523"/>
            <a:ext cx="12192000" cy="598868"/>
          </a:xfrm>
          <a:prstGeom prst="rect">
            <a:avLst/>
          </a:prstGeom>
        </p:spPr>
        <p:txBody>
          <a:bodyPr>
            <a:normAutofit fontScale="97500"/>
          </a:bodyPr>
          <a:lstStyle>
            <a:lvl1pPr algn="ctr" defTabSz="1219170" rtl="0" eaLnBrk="1" latinLnBrk="0" hangingPunct="1">
              <a:lnSpc>
                <a:spcPct val="90000"/>
              </a:lnSpc>
              <a:spcBef>
                <a:spcPct val="0"/>
              </a:spcBef>
              <a:buNone/>
              <a:defRPr sz="4400" kern="1200">
                <a:solidFill>
                  <a:schemeClr val="bg1"/>
                </a:solidFill>
                <a:latin typeface="+mj-lt"/>
                <a:ea typeface="+mj-ea"/>
                <a:cs typeface="+mj-cs"/>
              </a:defRPr>
            </a:lvl1pPr>
          </a:lstStyle>
          <a:p>
            <a:r>
              <a:rPr lang="en-GB" sz="2800" dirty="0">
                <a:latin typeface="Arial Black" panose="020B0A04020102020204" pitchFamily="34" charset="0"/>
              </a:rPr>
              <a:t>March 2024</a:t>
            </a:r>
            <a:endParaRPr lang="en-GB" sz="2800" dirty="0"/>
          </a:p>
        </p:txBody>
      </p:sp>
      <p:sp>
        <p:nvSpPr>
          <p:cNvPr id="20" name="Rectangle 19">
            <a:extLst>
              <a:ext uri="{FF2B5EF4-FFF2-40B4-BE49-F238E27FC236}">
                <a16:creationId xmlns:a16="http://schemas.microsoft.com/office/drawing/2014/main" id="{29A1C992-A055-4BC7-881E-02CB156FFB2B}"/>
              </a:ext>
            </a:extLst>
          </p:cNvPr>
          <p:cNvSpPr/>
          <p:nvPr/>
        </p:nvSpPr>
        <p:spPr>
          <a:xfrm>
            <a:off x="0" y="1763888"/>
            <a:ext cx="12192000" cy="1858245"/>
          </a:xfrm>
          <a:prstGeom prst="rect">
            <a:avLst/>
          </a:prstGeom>
          <a:solidFill>
            <a:srgbClr val="B1B514"/>
          </a:solidFill>
          <a:ln>
            <a:solidFill>
              <a:srgbClr val="B1B5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tx1"/>
                </a:solidFill>
                <a:latin typeface="Arial" panose="020B0604020202020204" pitchFamily="34" charset="0"/>
                <a:cs typeface="Arial" panose="020B0604020202020204" pitchFamily="34" charset="0"/>
              </a:rPr>
              <a:t>Join us for live webinars and learn about the latest safeguarding practice</a:t>
            </a:r>
            <a:endParaRPr lang="en-GB" sz="2400" b="1" dirty="0">
              <a:solidFill>
                <a:schemeClr val="tx1"/>
              </a:solidFill>
              <a:latin typeface="Arial" panose="020B0604020202020204" pitchFamily="34" charset="0"/>
              <a:cs typeface="Arial" panose="020B0604020202020204" pitchFamily="34" charset="0"/>
            </a:endParaRPr>
          </a:p>
          <a:p>
            <a:pPr algn="ctr"/>
            <a:r>
              <a:rPr lang="en-GB" sz="1600" b="1" dirty="0">
                <a:solidFill>
                  <a:schemeClr val="tx1"/>
                </a:solidFill>
                <a:latin typeface="Arial" panose="020B060402020202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Booking Conditions</a:t>
            </a:r>
            <a:endParaRPr lang="en-GB" sz="1600" b="1" dirty="0">
              <a:solidFill>
                <a:schemeClr val="tx1"/>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54FFCE0D-1234-4295-A321-87EC5CFE2C9F}"/>
              </a:ext>
            </a:extLst>
          </p:cNvPr>
          <p:cNvSpPr txBox="1"/>
          <p:nvPr/>
        </p:nvSpPr>
        <p:spPr>
          <a:xfrm>
            <a:off x="403904" y="3658825"/>
            <a:ext cx="11384192" cy="13142059"/>
          </a:xfrm>
          <a:prstGeom prst="rect">
            <a:avLst/>
          </a:prstGeom>
          <a:noFill/>
        </p:spPr>
        <p:txBody>
          <a:bodyPr wrap="square" rtlCol="0">
            <a:spAutoFit/>
          </a:bodyPr>
          <a:lstStyle/>
          <a:p>
            <a:pPr algn="ctr"/>
            <a:r>
              <a:rPr lang="en-GB" sz="4000" b="1" dirty="0">
                <a:latin typeface="Arial" panose="020B0604020202020204" pitchFamily="34" charset="0"/>
                <a:cs typeface="Arial" panose="020B0604020202020204" pitchFamily="34" charset="0"/>
              </a:rPr>
              <a:t>Index of Training Offer</a:t>
            </a:r>
            <a:endParaRPr lang="en-GB" sz="24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Children</a:t>
            </a:r>
            <a:endParaRPr lang="en-GB" sz="3200" b="1"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4" action="ppaction://hlinksldjump">
                  <a:extLst>
                    <a:ext uri="{A12FA001-AC4F-418D-AE19-62706E023703}">
                      <ahyp:hlinkClr xmlns:ahyp="http://schemas.microsoft.com/office/drawing/2018/hyperlinkcolor" val="tx"/>
                    </a:ext>
                  </a:extLst>
                </a:hlinkClick>
              </a:rPr>
              <a:t>Working with Mothers with Emotionally Unstable Personality Disorder (EUPD)</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5" action="ppaction://hlinksldjump">
                  <a:extLst>
                    <a:ext uri="{A12FA001-AC4F-418D-AE19-62706E023703}">
                      <ahyp:hlinkClr xmlns:ahyp="http://schemas.microsoft.com/office/drawing/2018/hyperlinkcolor" val="tx"/>
                    </a:ext>
                  </a:extLst>
                </a:hlinkClick>
              </a:rPr>
              <a:t>Graded Care Profile – a tool to be used when on-going Neglect is a concern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6" action="ppaction://hlinksldjump">
                  <a:extLst>
                    <a:ext uri="{A12FA001-AC4F-418D-AE19-62706E023703}">
                      <ahyp:hlinkClr xmlns:ahyp="http://schemas.microsoft.com/office/drawing/2018/hyperlinkcolor" val="tx"/>
                    </a:ext>
                  </a:extLst>
                </a:hlinkClick>
              </a:rPr>
              <a:t>Understanding and Identifying Neglect with a focus on Early Help</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7" action="ppaction://hlinksldjump">
                  <a:extLst>
                    <a:ext uri="{A12FA001-AC4F-418D-AE19-62706E023703}">
                      <ahyp:hlinkClr xmlns:ahyp="http://schemas.microsoft.com/office/drawing/2018/hyperlinkcolor" val="tx"/>
                    </a:ext>
                  </a:extLst>
                </a:hlinkClick>
              </a:rPr>
              <a:t>Safeguarding and Child Protection Multi Agency Course</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8" action="ppaction://hlinksldjump">
                  <a:extLst>
                    <a:ext uri="{A12FA001-AC4F-418D-AE19-62706E023703}">
                      <ahyp:hlinkClr xmlns:ahyp="http://schemas.microsoft.com/office/drawing/2018/hyperlinkcolor" val="tx"/>
                    </a:ext>
                  </a:extLst>
                </a:hlinkClick>
              </a:rPr>
              <a:t>Physical Abuse in Children (previously the ‘Bruising Lite Bite’)</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9" action="ppaction://hlinksldjump">
                  <a:extLst>
                    <a:ext uri="{A12FA001-AC4F-418D-AE19-62706E023703}">
                      <ahyp:hlinkClr xmlns:ahyp="http://schemas.microsoft.com/office/drawing/2018/hyperlinkcolor" val="tx"/>
                    </a:ext>
                  </a:extLst>
                </a:hlinkClick>
              </a:rPr>
              <a:t>Child Protection Conference Training</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0" action="ppaction://hlinksldjump">
                  <a:extLst>
                    <a:ext uri="{A12FA001-AC4F-418D-AE19-62706E023703}">
                      <ahyp:hlinkClr xmlns:ahyp="http://schemas.microsoft.com/office/drawing/2018/hyperlinkcolor" val="tx"/>
                    </a:ext>
                  </a:extLst>
                </a:hlinkClick>
              </a:rPr>
              <a:t>Disguised Compliance &amp; Avoidant Families</a:t>
            </a:r>
            <a:endParaRPr lang="en-GB"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1" action="ppaction://hlinksldjump">
                  <a:extLst>
                    <a:ext uri="{A12FA001-AC4F-418D-AE19-62706E023703}">
                      <ahyp:hlinkClr xmlns:ahyp="http://schemas.microsoft.com/office/drawing/2018/hyperlinkcolor" val="tx"/>
                    </a:ext>
                  </a:extLst>
                </a:hlinkClick>
              </a:rPr>
              <a:t>The Trio of Risk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2" action="ppaction://hlinksldjump">
                  <a:extLst>
                    <a:ext uri="{A12FA001-AC4F-418D-AE19-62706E023703}">
                      <ahyp:hlinkClr xmlns:ahyp="http://schemas.microsoft.com/office/drawing/2018/hyperlinkcolor" val="tx"/>
                    </a:ext>
                  </a:extLst>
                </a:hlinkClick>
              </a:rPr>
              <a:t>Emotional Wellbeing and Coping Strategies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3" action="ppaction://hlinksldjump">
                  <a:extLst>
                    <a:ext uri="{A12FA001-AC4F-418D-AE19-62706E023703}">
                      <ahyp:hlinkClr xmlns:ahyp="http://schemas.microsoft.com/office/drawing/2018/hyperlinkcolor" val="tx"/>
                    </a:ext>
                  </a:extLst>
                </a:hlinkClick>
              </a:rPr>
              <a:t>Body Image and Self Esteem </a:t>
            </a:r>
            <a:r>
              <a:rPr lang="en-GB" dirty="0">
                <a:solidFill>
                  <a:srgbClr val="FF0000"/>
                </a:solidFill>
                <a:latin typeface="Arial" panose="020B0604020202020204" pitchFamily="34" charset="0"/>
                <a:cs typeface="Arial" panose="020B0604020202020204" pitchFamily="34" charset="0"/>
              </a:rPr>
              <a:t>NEW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4" action="ppaction://hlinksldjump">
                  <a:extLst>
                    <a:ext uri="{A12FA001-AC4F-418D-AE19-62706E023703}">
                      <ahyp:hlinkClr xmlns:ahyp="http://schemas.microsoft.com/office/drawing/2018/hyperlinkcolor" val="tx"/>
                    </a:ext>
                  </a:extLst>
                </a:hlinkClick>
              </a:rPr>
              <a:t>Voice of the Child </a:t>
            </a:r>
            <a:endParaRPr lang="en-GB"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5" action="ppaction://hlinksldjump">
                  <a:extLst>
                    <a:ext uri="{A12FA001-AC4F-418D-AE19-62706E023703}">
                      <ahyp:hlinkClr xmlns:ahyp="http://schemas.microsoft.com/office/drawing/2018/hyperlinkcolor" val="tx"/>
                    </a:ext>
                  </a:extLst>
                </a:hlinkClick>
              </a:rPr>
              <a:t>Contextual Safeguarding and Intersecting Risks in Adolescents </a:t>
            </a:r>
            <a:r>
              <a:rPr lang="en-GB" dirty="0">
                <a:solidFill>
                  <a:srgbClr val="FF0000"/>
                </a:solidFill>
                <a:latin typeface="Arial" panose="020B0604020202020204" pitchFamily="34" charset="0"/>
                <a:cs typeface="Arial" panose="020B0604020202020204" pitchFamily="34" charset="0"/>
              </a:rPr>
              <a:t> </a:t>
            </a: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6" action="ppaction://hlinksldjump">
                  <a:extLst>
                    <a:ext uri="{A12FA001-AC4F-418D-AE19-62706E023703}">
                      <ahyp:hlinkClr xmlns:ahyp="http://schemas.microsoft.com/office/drawing/2018/hyperlinkcolor" val="tx"/>
                    </a:ext>
                  </a:extLst>
                </a:hlinkClick>
              </a:rPr>
              <a:t>Eating Disorders in Children and Young People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7" action="ppaction://hlinksldjump">
                  <a:extLst>
                    <a:ext uri="{A12FA001-AC4F-418D-AE19-62706E023703}">
                      <ahyp:hlinkClr xmlns:ahyp="http://schemas.microsoft.com/office/drawing/2018/hyperlinkcolor" val="tx"/>
                    </a:ext>
                  </a:extLst>
                </a:hlinkClick>
              </a:rPr>
              <a:t>Self-Harm in Children and Young People </a:t>
            </a:r>
            <a:endParaRPr lang="en-GB" dirty="0">
              <a:solidFill>
                <a:srgbClr val="FF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8" action="ppaction://hlinksldjump">
                  <a:extLst>
                    <a:ext uri="{A12FA001-AC4F-418D-AE19-62706E023703}">
                      <ahyp:hlinkClr xmlns:ahyp="http://schemas.microsoft.com/office/drawing/2018/hyperlinkcolor" val="tx"/>
                    </a:ext>
                  </a:extLst>
                </a:hlinkClick>
              </a:rPr>
              <a:t>Anxiety in Children and Young People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9" action="ppaction://hlinksldjump">
                  <a:extLst>
                    <a:ext uri="{A12FA001-AC4F-418D-AE19-62706E023703}">
                      <ahyp:hlinkClr xmlns:ahyp="http://schemas.microsoft.com/office/drawing/2018/hyperlinkcolor" val="tx"/>
                    </a:ext>
                  </a:extLst>
                </a:hlinkClick>
              </a:rPr>
              <a:t>Early Help Module – Families First Assessment and Team Around the Family Training</a:t>
            </a:r>
            <a:r>
              <a:rPr lang="en-GB" dirty="0">
                <a:solidFill>
                  <a:srgbClr val="00B050"/>
                </a:solidFill>
                <a:latin typeface="Arial" panose="020B0604020202020204" pitchFamily="34" charset="0"/>
                <a:cs typeface="Arial" panose="020B0604020202020204" pitchFamily="34" charset="0"/>
              </a:rPr>
              <a:t> </a:t>
            </a:r>
            <a:endParaRPr lang="en-GB" dirty="0">
              <a:solidFill>
                <a:srgbClr val="FF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20" action="ppaction://hlinksldjump">
                  <a:extLst>
                    <a:ext uri="{A12FA001-AC4F-418D-AE19-62706E023703}">
                      <ahyp:hlinkClr xmlns:ahyp="http://schemas.microsoft.com/office/drawing/2018/hyperlinkcolor" val="tx"/>
                    </a:ext>
                  </a:extLst>
                </a:hlinkClick>
              </a:rPr>
              <a:t>Introduction to Mental Health </a:t>
            </a:r>
            <a:endParaRPr lang="en-GB" dirty="0">
              <a:solidFill>
                <a:srgbClr val="FF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21" action="ppaction://hlinksldjump">
                  <a:extLst>
                    <a:ext uri="{A12FA001-AC4F-418D-AE19-62706E023703}">
                      <ahyp:hlinkClr xmlns:ahyp="http://schemas.microsoft.com/office/drawing/2018/hyperlinkcolor" val="tx"/>
                    </a:ext>
                  </a:extLst>
                </a:hlinkClick>
              </a:rPr>
              <a:t>Safeguarding Vulnerable Groups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22" action="ppaction://hlinksldjump">
                  <a:extLst>
                    <a:ext uri="{A12FA001-AC4F-418D-AE19-62706E023703}">
                      <ahyp:hlinkClr xmlns:ahyp="http://schemas.microsoft.com/office/drawing/2018/hyperlinkcolor" val="tx"/>
                    </a:ext>
                  </a:extLst>
                </a:hlinkClick>
              </a:rPr>
              <a:t>MACE Panel Lunch &amp; Learn Session – YouTube recording </a:t>
            </a:r>
            <a:endParaRPr lang="en-GB" dirty="0">
              <a:solidFill>
                <a:srgbClr val="FF0000"/>
              </a:solidFill>
              <a:latin typeface="Arial" panose="020B0604020202020204" pitchFamily="34" charset="0"/>
              <a:cs typeface="Arial" panose="020B0604020202020204" pitchFamily="34" charset="0"/>
            </a:endParaRPr>
          </a:p>
          <a:p>
            <a:endParaRPr lang="en-GB" sz="2000" dirty="0">
              <a:solidFill>
                <a:srgbClr val="FF0000"/>
              </a:solidFill>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Adults</a:t>
            </a:r>
            <a:r>
              <a:rPr lang="en-GB" sz="2000" dirty="0">
                <a:latin typeface="Arial" panose="020B0604020202020204" pitchFamily="34" charset="0"/>
                <a:cs typeface="Arial" panose="020B0604020202020204" pitchFamily="34" charset="0"/>
              </a:rPr>
              <a:t> </a:t>
            </a:r>
          </a:p>
          <a:p>
            <a:pPr marL="457200" indent="-457200">
              <a:buFont typeface="Arial" panose="020B0604020202020204" pitchFamily="34" charset="0"/>
              <a:buChar char="•"/>
            </a:pPr>
            <a:r>
              <a:rPr lang="en-GB" dirty="0">
                <a:solidFill>
                  <a:srgbClr val="A80000"/>
                </a:solidFill>
                <a:latin typeface="Arial" panose="020B0604020202020204" pitchFamily="34" charset="0"/>
                <a:cs typeface="Arial" panose="020B0604020202020204" pitchFamily="34" charset="0"/>
                <a:hlinkClick r:id="rId23" action="ppaction://hlinksldjump">
                  <a:extLst>
                    <a:ext uri="{A12FA001-AC4F-418D-AE19-62706E023703}">
                      <ahyp:hlinkClr xmlns:ahyp="http://schemas.microsoft.com/office/drawing/2018/hyperlinkcolor" val="tx"/>
                    </a:ext>
                  </a:extLst>
                </a:hlinkClick>
              </a:rPr>
              <a:t>HSAB Multi-Agency Safeguarding Adults Awareness</a:t>
            </a:r>
            <a:endParaRPr lang="en-GB" dirty="0">
              <a:solidFill>
                <a:srgbClr val="C0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solidFill>
                  <a:srgbClr val="C00000"/>
                </a:solidFill>
                <a:latin typeface="Arial" panose="020B0604020202020204" pitchFamily="34" charset="0"/>
                <a:cs typeface="Arial" panose="020B0604020202020204" pitchFamily="34" charset="0"/>
              </a:rPr>
              <a:t>  </a:t>
            </a:r>
            <a:r>
              <a:rPr lang="en-GB" dirty="0">
                <a:solidFill>
                  <a:srgbClr val="A80000"/>
                </a:solidFill>
                <a:latin typeface="Arial" panose="020B0604020202020204" pitchFamily="34" charset="0"/>
                <a:cs typeface="Arial" panose="020B0604020202020204" pitchFamily="34" charset="0"/>
                <a:hlinkClick r:id="rId24" action="ppaction://hlinksldjump">
                  <a:extLst>
                    <a:ext uri="{A12FA001-AC4F-418D-AE19-62706E023703}">
                      <ahyp:hlinkClr xmlns:ahyp="http://schemas.microsoft.com/office/drawing/2018/hyperlinkcolor" val="tx"/>
                    </a:ext>
                  </a:extLst>
                </a:hlinkClick>
              </a:rPr>
              <a:t>HSAB Professional Curiosity &amp; Difficult Conversations</a:t>
            </a:r>
            <a:endParaRPr lang="en-GB" dirty="0">
              <a:solidFill>
                <a:srgbClr val="A8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solidFill>
                  <a:srgbClr val="A80000"/>
                </a:solidFill>
                <a:latin typeface="Arial" panose="020B0604020202020204" pitchFamily="34" charset="0"/>
                <a:cs typeface="Arial" panose="020B0604020202020204" pitchFamily="34" charset="0"/>
              </a:rPr>
              <a:t>  </a:t>
            </a:r>
            <a:r>
              <a:rPr lang="en-GB" dirty="0">
                <a:solidFill>
                  <a:srgbClr val="A80000"/>
                </a:solidFill>
                <a:latin typeface="Arial" panose="020B0604020202020204" pitchFamily="34" charset="0"/>
                <a:cs typeface="Arial" panose="020B0604020202020204" pitchFamily="34" charset="0"/>
                <a:hlinkClick r:id="rId25" action="ppaction://hlinksldjump">
                  <a:extLst>
                    <a:ext uri="{A12FA001-AC4F-418D-AE19-62706E023703}">
                      <ahyp:hlinkClr xmlns:ahyp="http://schemas.microsoft.com/office/drawing/2018/hyperlinkcolor" val="tx"/>
                    </a:ext>
                  </a:extLst>
                </a:hlinkClick>
              </a:rPr>
              <a:t>HSAB Forum Foetal Alcohol Spectrum Disorder (FASD) in Adults</a:t>
            </a:r>
            <a:endParaRPr lang="en-GB" dirty="0">
              <a:solidFill>
                <a:srgbClr val="A8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u="sng" dirty="0">
                <a:solidFill>
                  <a:srgbClr val="A80000"/>
                </a:solidFill>
                <a:latin typeface="Arial" panose="020B0604020202020204" pitchFamily="34" charset="0"/>
                <a:cs typeface="Arial" panose="020B0604020202020204" pitchFamily="34" charset="0"/>
                <a:hlinkClick r:id="rId26" action="ppaction://hlinksldjump">
                  <a:extLst>
                    <a:ext uri="{A12FA001-AC4F-418D-AE19-62706E023703}">
                      <ahyp:hlinkClr xmlns:ahyp="http://schemas.microsoft.com/office/drawing/2018/hyperlinkcolor" val="tx"/>
                    </a:ext>
                  </a:extLst>
                </a:hlinkClick>
              </a:rPr>
              <a:t>  </a:t>
            </a:r>
            <a:r>
              <a:rPr lang="en-GB" dirty="0">
                <a:solidFill>
                  <a:srgbClr val="A80000"/>
                </a:solidFill>
                <a:latin typeface="Arial" panose="020B0604020202020204" pitchFamily="34" charset="0"/>
                <a:cs typeface="Arial" panose="020B0604020202020204" pitchFamily="34" charset="0"/>
                <a:hlinkClick r:id="rId26" action="ppaction://hlinksldjump">
                  <a:extLst>
                    <a:ext uri="{A12FA001-AC4F-418D-AE19-62706E023703}">
                      <ahyp:hlinkClr xmlns:ahyp="http://schemas.microsoft.com/office/drawing/2018/hyperlinkcolor" val="tx"/>
                    </a:ext>
                  </a:extLst>
                </a:hlinkClick>
              </a:rPr>
              <a:t>HSCB Lunch &amp; Learn – Fire Safety </a:t>
            </a:r>
            <a:endParaRPr lang="en-GB" dirty="0">
              <a:solidFill>
                <a:srgbClr val="A8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u="sng" dirty="0">
                <a:solidFill>
                  <a:srgbClr val="A80000"/>
                </a:solidFill>
                <a:latin typeface="Arial" panose="020B0604020202020204" pitchFamily="34" charset="0"/>
                <a:cs typeface="Arial" panose="020B0604020202020204" pitchFamily="34" charset="0"/>
                <a:hlinkClick r:id="rId27" action="ppaction://hlinksldjump">
                  <a:extLst>
                    <a:ext uri="{A12FA001-AC4F-418D-AE19-62706E023703}">
                      <ahyp:hlinkClr xmlns:ahyp="http://schemas.microsoft.com/office/drawing/2018/hyperlinkcolor" val="tx"/>
                    </a:ext>
                  </a:extLst>
                </a:hlinkClick>
              </a:rPr>
              <a:t>  </a:t>
            </a:r>
            <a:r>
              <a:rPr lang="en-GB" dirty="0">
                <a:solidFill>
                  <a:srgbClr val="A80000"/>
                </a:solidFill>
                <a:latin typeface="Arial" panose="020B0604020202020204" pitchFamily="34" charset="0"/>
                <a:cs typeface="Arial" panose="020B0604020202020204" pitchFamily="34" charset="0"/>
                <a:hlinkClick r:id="rId27" action="ppaction://hlinksldjump">
                  <a:extLst>
                    <a:ext uri="{A12FA001-AC4F-418D-AE19-62706E023703}">
                      <ahyp:hlinkClr xmlns:ahyp="http://schemas.microsoft.com/office/drawing/2018/hyperlinkcolor" val="tx"/>
                    </a:ext>
                  </a:extLst>
                </a:hlinkClick>
              </a:rPr>
              <a:t>HSAB TriX Procedures </a:t>
            </a:r>
            <a:endParaRPr lang="en-GB" dirty="0">
              <a:solidFill>
                <a:srgbClr val="A8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solidFill>
                  <a:srgbClr val="A80000"/>
                </a:solidFill>
                <a:latin typeface="Arial" panose="020B0604020202020204" pitchFamily="34" charset="0"/>
                <a:cs typeface="Arial" panose="020B0604020202020204" pitchFamily="34" charset="0"/>
                <a:hlinkClick r:id="rId28" action="ppaction://hlinksldjump">
                  <a:extLst>
                    <a:ext uri="{A12FA001-AC4F-418D-AE19-62706E023703}">
                      <ahyp:hlinkClr xmlns:ahyp="http://schemas.microsoft.com/office/drawing/2018/hyperlinkcolor" val="tx"/>
                    </a:ext>
                  </a:extLst>
                </a:hlinkClick>
              </a:rPr>
              <a:t>  HSAB Improving the Identification of, and response to, older victims of adult family abuse</a:t>
            </a:r>
            <a:endParaRPr lang="en-GB" dirty="0">
              <a:solidFill>
                <a:srgbClr val="A8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solidFill>
                  <a:srgbClr val="A80000"/>
                </a:solidFill>
                <a:latin typeface="Arial" panose="020B0604020202020204" pitchFamily="34" charset="0"/>
                <a:cs typeface="Arial" panose="020B0604020202020204" pitchFamily="34" charset="0"/>
                <a:hlinkClick r:id="rId29" action="ppaction://hlinksldjump">
                  <a:extLst>
                    <a:ext uri="{A12FA001-AC4F-418D-AE19-62706E023703}">
                      <ahyp:hlinkClr xmlns:ahyp="http://schemas.microsoft.com/office/drawing/2018/hyperlinkcolor" val="tx"/>
                    </a:ext>
                  </a:extLst>
                </a:hlinkClick>
              </a:rPr>
              <a:t>  HSAB Mental Capacity Act and Substance Misuse </a:t>
            </a:r>
            <a:endParaRPr lang="en-GB" dirty="0">
              <a:solidFill>
                <a:srgbClr val="A8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solidFill>
                  <a:srgbClr val="A80000"/>
                </a:solidFill>
                <a:latin typeface="Arial" panose="020B0604020202020204" pitchFamily="34" charset="0"/>
                <a:cs typeface="Arial" panose="020B0604020202020204" pitchFamily="34" charset="0"/>
                <a:hlinkClick r:id="rId29" action="ppaction://hlinksldjump">
                  <a:extLst>
                    <a:ext uri="{A12FA001-AC4F-418D-AE19-62706E023703}">
                      <ahyp:hlinkClr xmlns:ahyp="http://schemas.microsoft.com/office/drawing/2018/hyperlinkcolor" val="tx"/>
                    </a:ext>
                  </a:extLst>
                </a:hlinkClick>
              </a:rPr>
              <a:t>  HSAB: Improving the Response to Older Victims of Domestic Abuse for those Living with Dementia, and  care and support needs </a:t>
            </a:r>
            <a:endParaRPr lang="en-GB" dirty="0">
              <a:solidFill>
                <a:srgbClr val="A8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solidFill>
                  <a:srgbClr val="A80000"/>
                </a:solidFill>
                <a:latin typeface="Arial" panose="020B0604020202020204" pitchFamily="34" charset="0"/>
                <a:cs typeface="Arial" panose="020B0604020202020204" pitchFamily="34" charset="0"/>
                <a:hlinkClick r:id="rId30" action="ppaction://hlinksldjump">
                  <a:extLst>
                    <a:ext uri="{A12FA001-AC4F-418D-AE19-62706E023703}">
                      <ahyp:hlinkClr xmlns:ahyp="http://schemas.microsoft.com/office/drawing/2018/hyperlinkcolor" val="tx"/>
                    </a:ext>
                  </a:extLst>
                </a:hlinkClick>
              </a:rPr>
              <a:t> HSAB: Transforming the response to older victims of domestic abuse</a:t>
            </a:r>
            <a:endParaRPr lang="en-GB" dirty="0">
              <a:solidFill>
                <a:srgbClr val="A80000"/>
              </a:solidFill>
              <a:latin typeface="Arial" panose="020B0604020202020204" pitchFamily="34" charset="0"/>
              <a:cs typeface="Arial" panose="020B0604020202020204" pitchFamily="34" charset="0"/>
            </a:endParaRPr>
          </a:p>
          <a:p>
            <a:endParaRPr lang="en-GB" sz="2000" dirty="0">
              <a:solidFill>
                <a:srgbClr val="A80000"/>
              </a:solidFill>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Joint Children &amp; Adults </a:t>
            </a:r>
            <a:endParaRPr lang="en-GB" sz="1600"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hlinkClick r:id="rId31" action="ppaction://hlinksldjump">
                  <a:extLst>
                    <a:ext uri="{A12FA001-AC4F-418D-AE19-62706E023703}">
                      <ahyp:hlinkClr xmlns:ahyp="http://schemas.microsoft.com/office/drawing/2018/hyperlinkcolor" val="tx"/>
                    </a:ext>
                  </a:extLst>
                </a:hlinkClick>
              </a:rPr>
              <a:t>Spot the Signs (Youth Suicide Prevent Course) </a:t>
            </a:r>
            <a:r>
              <a:rPr lang="en-GB" dirty="0">
                <a:latin typeface="Arial" panose="020B0604020202020204" pitchFamily="34" charset="0"/>
                <a:cs typeface="Arial" panose="020B0604020202020204" pitchFamily="34" charset="0"/>
              </a:rPr>
              <a:t>9yrs to 20yrs</a:t>
            </a:r>
          </a:p>
          <a:p>
            <a:pPr marL="342900" indent="-342900">
              <a:buFont typeface="Arial" panose="020B0604020202020204" pitchFamily="34" charset="0"/>
              <a:buChar char="•"/>
            </a:pPr>
            <a:r>
              <a:rPr lang="en-GB" b="1" dirty="0">
                <a:latin typeface="Arial" panose="020B0604020202020204" pitchFamily="34" charset="0"/>
                <a:cs typeface="Arial" panose="020B0604020202020204" pitchFamily="34" charset="0"/>
                <a:hlinkClick r:id="rId4" action="ppaction://hlinksldjump">
                  <a:extLst>
                    <a:ext uri="{A12FA001-AC4F-418D-AE19-62706E023703}">
                      <ahyp:hlinkClr xmlns:ahyp="http://schemas.microsoft.com/office/drawing/2018/hyperlinkcolor" val="tx"/>
                    </a:ext>
                  </a:extLst>
                </a:hlinkClick>
              </a:rPr>
              <a:t>LEARNING HUBS – Understanding Trauma and Trauma Informed Practice </a:t>
            </a:r>
            <a:r>
              <a:rPr lang="en-GB" b="1" dirty="0">
                <a:solidFill>
                  <a:srgbClr val="FF0000"/>
                </a:solidFill>
                <a:latin typeface="Arial" panose="020B0604020202020204" pitchFamily="34" charset="0"/>
                <a:cs typeface="Arial" panose="020B0604020202020204" pitchFamily="34" charset="0"/>
              </a:rPr>
              <a:t>NEW</a:t>
            </a:r>
            <a:endParaRPr lang="en-GB"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hlinkClick r:id="rId32" action="ppaction://hlinksldjump">
                  <a:extLst>
                    <a:ext uri="{A12FA001-AC4F-418D-AE19-62706E023703}">
                      <ahyp:hlinkClr xmlns:ahyp="http://schemas.microsoft.com/office/drawing/2018/hyperlinkcolor" val="tx"/>
                    </a:ext>
                  </a:extLst>
                </a:hlinkClick>
              </a:rPr>
              <a:t>Perinatal Training </a:t>
            </a:r>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E-LEARNING</a:t>
            </a:r>
            <a:r>
              <a:rPr lang="en-GB" sz="2400" b="1" dirty="0">
                <a:latin typeface="Arial" panose="020B0604020202020204" pitchFamily="34" charset="0"/>
                <a:cs typeface="Arial" panose="020B0604020202020204" pitchFamily="34" charset="0"/>
              </a:rPr>
              <a:t> –</a:t>
            </a:r>
            <a:r>
              <a:rPr lang="en-GB" sz="2000" b="1" dirty="0">
                <a:solidFill>
                  <a:srgbClr val="FF0000"/>
                </a:solidFill>
                <a:latin typeface="Arial" panose="020B0604020202020204" pitchFamily="34" charset="0"/>
                <a:cs typeface="Arial" panose="020B0604020202020204" pitchFamily="34" charset="0"/>
              </a:rPr>
              <a:t> Free of Charge</a:t>
            </a:r>
            <a:r>
              <a:rPr lang="en-GB" sz="2000" b="1"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GB" b="1" dirty="0">
                <a:solidFill>
                  <a:schemeClr val="tx2"/>
                </a:solidFill>
                <a:latin typeface="Arial" panose="020B0604020202020204" pitchFamily="34" charset="0"/>
                <a:cs typeface="Arial" panose="020B0604020202020204" pitchFamily="34" charset="0"/>
                <a:hlinkClick r:id="rId33" action="ppaction://hlinksldjump"/>
              </a:rPr>
              <a:t>Trauma Awareness </a:t>
            </a:r>
            <a:endParaRPr lang="en-GB" b="1" dirty="0">
              <a:solidFill>
                <a:schemeClr val="tx2"/>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b="1" dirty="0">
                <a:solidFill>
                  <a:schemeClr val="tx2"/>
                </a:solidFill>
                <a:latin typeface="Arial" panose="020B0604020202020204" pitchFamily="34" charset="0"/>
                <a:cs typeface="Arial" panose="020B0604020202020204" pitchFamily="34" charset="0"/>
                <a:hlinkClick r:id="rId33" action="ppaction://hlinksldjump"/>
              </a:rPr>
              <a:t>Introduction to Children &amp; Young People’s Mental Health </a:t>
            </a:r>
            <a:endParaRPr lang="en-GB" b="1" dirty="0">
              <a:solidFill>
                <a:schemeClr val="tx2"/>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8797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8094524"/>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The Trio of Risk </a:t>
            </a:r>
          </a:p>
          <a:p>
            <a:r>
              <a:rPr lang="en-GB" sz="2800" b="1" dirty="0">
                <a:latin typeface="Arial" panose="020B0604020202020204" pitchFamily="34" charset="0"/>
                <a:cs typeface="Arial" panose="020B0604020202020204" pitchFamily="34" charset="0"/>
              </a:rPr>
              <a:t>(Domestic Abuse, Mental Health and Substance Misuse)</a:t>
            </a:r>
            <a:endParaRPr lang="en-GB" sz="2400" b="1" dirty="0">
              <a:latin typeface="Arial" panose="020B0604020202020204" pitchFamily="34" charset="0"/>
              <a:cs typeface="Arial" panose="020B0604020202020204" pitchFamily="34" charset="0"/>
            </a:endParaRPr>
          </a:p>
          <a:p>
            <a:endParaRPr lang="en-GB" sz="2800" b="1"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Two 3hr sessions available; one starting at 9:30am and the second starting at 13:30pm, via MS Teams (equivalent to a half day training session)</a:t>
            </a:r>
          </a:p>
          <a:p>
            <a:r>
              <a:rPr lang="en-GB" b="1" dirty="0">
                <a:latin typeface="Arial" panose="020B0604020202020204" pitchFamily="34" charset="0"/>
                <a:cs typeface="Arial" panose="020B0604020202020204" pitchFamily="34" charset="0"/>
              </a:rPr>
              <a:t>Target audience</a:t>
            </a:r>
            <a:r>
              <a:rPr lang="en-GB" dirty="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Practitioners from all agencies working with Families and Young People</a:t>
            </a:r>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Aim of the Course</a:t>
            </a:r>
            <a:r>
              <a:rPr lang="en-GB" dirty="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To raise awareness of the impact that Parental Mental Health, Parental Substance Misuse and Domestic Abuse has on children and young people.</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sz="2400" dirty="0">
                <a:latin typeface="Arial" panose="020B0604020202020204" pitchFamily="34" charset="0"/>
                <a:cs typeface="Arial" panose="020B0604020202020204" pitchFamily="34" charset="0"/>
              </a:rPr>
              <a:t>improve the knowledge, skills and working practices to better identify substance misuse, mental health and domestic abuse and the risks to children and the roles and responsibilities of agencies.</a:t>
            </a:r>
          </a:p>
          <a:p>
            <a:pPr marL="285750" indent="-285750">
              <a:buFont typeface="Wingdings" panose="05000000000000000000" pitchFamily="2" charset="2"/>
              <a:buChar char="Ø"/>
            </a:pPr>
            <a:r>
              <a:rPr lang="en-GB" sz="2400" dirty="0">
                <a:latin typeface="Arial" panose="020B0604020202020204" pitchFamily="34" charset="0"/>
                <a:cs typeface="Arial" panose="020B0604020202020204" pitchFamily="34" charset="0"/>
              </a:rPr>
              <a:t>explore the impact of substance misuse, mental health and domestic abuse on families and parenting from the perspective of the children.</a:t>
            </a:r>
          </a:p>
          <a:p>
            <a:pPr marL="285750" indent="-285750">
              <a:buFont typeface="Wingdings" panose="05000000000000000000" pitchFamily="2" charset="2"/>
              <a:buChar char="Ø"/>
            </a:pPr>
            <a:r>
              <a:rPr lang="en-GB" sz="2400" dirty="0">
                <a:latin typeface="Arial" panose="020B0604020202020204" pitchFamily="34" charset="0"/>
                <a:cs typeface="Arial" panose="020B0604020202020204" pitchFamily="34" charset="0"/>
              </a:rPr>
              <a:t>review and identify the signs associated with substance misuse, domestic abuse and mental health in parents and their extended families.</a:t>
            </a:r>
          </a:p>
          <a:p>
            <a:pPr marL="285750" indent="-285750">
              <a:buFont typeface="Wingdings" panose="05000000000000000000" pitchFamily="2" charset="2"/>
              <a:buChar char="Ø"/>
            </a:pPr>
            <a:r>
              <a:rPr lang="en-GB" sz="2400" dirty="0">
                <a:latin typeface="Arial" panose="020B0604020202020204" pitchFamily="34" charset="0"/>
                <a:cs typeface="Arial" panose="020B0604020202020204" pitchFamily="34" charset="0"/>
              </a:rPr>
              <a:t>provide harm reduction advice</a:t>
            </a:r>
          </a:p>
          <a:p>
            <a:endParaRPr lang="en-GB" sz="14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2394532802"/>
              </p:ext>
            </p:extLst>
          </p:nvPr>
        </p:nvGraphicFramePr>
        <p:xfrm>
          <a:off x="1974850" y="11169068"/>
          <a:ext cx="8128000" cy="22860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7 March 2024 9:30am</a:t>
                      </a:r>
                    </a:p>
                  </a:txBody>
                  <a:tcPr/>
                </a:tc>
                <a:tc>
                  <a:txBody>
                    <a:bodyPr/>
                    <a:lstStyle/>
                    <a:p>
                      <a:r>
                        <a:rPr lang="en-GB" dirty="0"/>
                        <a:t>To be rescheduled</a:t>
                      </a:r>
                    </a:p>
                  </a:txBody>
                  <a:tcPr/>
                </a:tc>
                <a:extLst>
                  <a:ext uri="{0D108BD9-81ED-4DB2-BD59-A6C34878D82A}">
                    <a16:rowId xmlns:a16="http://schemas.microsoft.com/office/drawing/2014/main" val="3944842211"/>
                  </a:ext>
                </a:extLst>
              </a:tr>
              <a:tr h="370840">
                <a:tc>
                  <a:txBody>
                    <a:bodyPr/>
                    <a:lstStyle/>
                    <a:p>
                      <a:r>
                        <a:rPr lang="en-GB" dirty="0"/>
                        <a:t>7 March 2024 1:30pm</a:t>
                      </a:r>
                    </a:p>
                  </a:txBody>
                  <a:tcPr/>
                </a:tc>
                <a:tc>
                  <a:txBody>
                    <a:bodyPr/>
                    <a:lstStyle/>
                    <a:p>
                      <a:r>
                        <a:rPr lang="en-GB" dirty="0"/>
                        <a:t>To be rescheduled </a:t>
                      </a:r>
                    </a:p>
                  </a:txBody>
                  <a:tcPr/>
                </a:tc>
                <a:extLst>
                  <a:ext uri="{0D108BD9-81ED-4DB2-BD59-A6C34878D82A}">
                    <a16:rowId xmlns:a16="http://schemas.microsoft.com/office/drawing/2014/main" val="3596823310"/>
                  </a:ext>
                </a:extLst>
              </a:tr>
              <a:tr h="370840">
                <a:tc>
                  <a:txBody>
                    <a:bodyPr/>
                    <a:lstStyle/>
                    <a:p>
                      <a:r>
                        <a:rPr lang="en-GB" dirty="0"/>
                        <a:t>18 July 2024 9:30am</a:t>
                      </a:r>
                    </a:p>
                  </a:txBody>
                  <a:tcPr/>
                </a:tc>
                <a:tc>
                  <a:txBody>
                    <a:bodyPr/>
                    <a:lstStyle/>
                    <a:p>
                      <a:r>
                        <a:rPr lang="en-GB" dirty="0"/>
                        <a:t>Places available </a:t>
                      </a:r>
                    </a:p>
                  </a:txBody>
                  <a:tcPr/>
                </a:tc>
                <a:extLst>
                  <a:ext uri="{0D108BD9-81ED-4DB2-BD59-A6C34878D82A}">
                    <a16:rowId xmlns:a16="http://schemas.microsoft.com/office/drawing/2014/main" val="4209603142"/>
                  </a:ext>
                </a:extLst>
              </a:tr>
              <a:tr h="370840">
                <a:tc>
                  <a:txBody>
                    <a:bodyPr/>
                    <a:lstStyle/>
                    <a:p>
                      <a:r>
                        <a:rPr lang="en-GB" dirty="0"/>
                        <a:t>18 July 2024 1:30pm</a:t>
                      </a:r>
                    </a:p>
                  </a:txBody>
                  <a:tcPr/>
                </a:tc>
                <a:tc>
                  <a:txBody>
                    <a:bodyPr/>
                    <a:lstStyle/>
                    <a:p>
                      <a:r>
                        <a:rPr lang="en-GB" dirty="0"/>
                        <a:t>Places available </a:t>
                      </a:r>
                    </a:p>
                  </a:txBody>
                  <a:tcPr/>
                </a:tc>
                <a:extLst>
                  <a:ext uri="{0D108BD9-81ED-4DB2-BD59-A6C34878D82A}">
                    <a16:rowId xmlns:a16="http://schemas.microsoft.com/office/drawing/2014/main" val="3977407373"/>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00719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4135967"/>
            <a:ext cx="10947400" cy="6063198"/>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Emotional Wellbeing and Coping Strategies </a:t>
            </a:r>
          </a:p>
          <a:p>
            <a:endParaRPr lang="en-GB" sz="16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Target Audience: </a:t>
            </a:r>
          </a:p>
          <a:p>
            <a:r>
              <a:rPr lang="en-GB" sz="2400" dirty="0">
                <a:latin typeface="Arial" panose="020B0604020202020204" pitchFamily="34" charset="0"/>
                <a:cs typeface="Arial" panose="020B0604020202020204" pitchFamily="34" charset="0"/>
              </a:rPr>
              <a:t>Practitioners working with child and young people  </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Overview: </a:t>
            </a:r>
          </a:p>
          <a:p>
            <a:endParaRPr lang="en-GB" sz="2400" b="1"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This session focuses on how to maintain positive mental health. It gives a brief overview of the psycho-social emotional climate in young people and 3 key steps in how to identify emotions without judgement and choosing a response. You will learn research-based self-help strategies for positive emotional wellbeing relevant to young children and young adults, how to establish when further support is needed and how to access other support available.</a:t>
            </a: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2849432259"/>
              </p:ext>
            </p:extLst>
          </p:nvPr>
        </p:nvGraphicFramePr>
        <p:xfrm>
          <a:off x="2057400" y="10919050"/>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25 June 2024 2pm to 3:30pm</a:t>
                      </a:r>
                    </a:p>
                  </a:txBody>
                  <a:tcPr/>
                </a:tc>
                <a:tc>
                  <a:txBody>
                    <a:bodyPr/>
                    <a:lstStyle/>
                    <a:p>
                      <a:r>
                        <a:rPr lang="en-GB" dirty="0"/>
                        <a:t>Places available </a:t>
                      </a:r>
                    </a:p>
                  </a:txBody>
                  <a:tcPr/>
                </a:tc>
                <a:extLst>
                  <a:ext uri="{0D108BD9-81ED-4DB2-BD59-A6C34878D82A}">
                    <a16:rowId xmlns:a16="http://schemas.microsoft.com/office/drawing/2014/main" val="274859262"/>
                  </a:ext>
                </a:extLst>
              </a:tr>
              <a:tr h="370840">
                <a:tc>
                  <a:txBody>
                    <a:bodyPr/>
                    <a:lstStyle/>
                    <a:p>
                      <a:r>
                        <a:rPr lang="en-GB" dirty="0"/>
                        <a:t>5 Dec 2024 10am to 11:30am </a:t>
                      </a:r>
                    </a:p>
                  </a:txBody>
                  <a:tcPr/>
                </a:tc>
                <a:tc>
                  <a:txBody>
                    <a:bodyPr/>
                    <a:lstStyle/>
                    <a:p>
                      <a:r>
                        <a:rPr lang="en-GB" dirty="0"/>
                        <a:t>Places available </a:t>
                      </a:r>
                    </a:p>
                  </a:txBody>
                  <a:tcPr/>
                </a:tc>
                <a:extLst>
                  <a:ext uri="{0D108BD9-81ED-4DB2-BD59-A6C34878D82A}">
                    <a16:rowId xmlns:a16="http://schemas.microsoft.com/office/drawing/2014/main" val="4206459551"/>
                  </a:ext>
                </a:extLst>
              </a:tr>
            </a:tbl>
          </a:graphicData>
        </a:graphic>
      </p:graphicFrame>
      <p:sp>
        <p:nvSpPr>
          <p:cNvPr id="7" name="Rectangle: Rounded Corners 6">
            <a:extLst>
              <a:ext uri="{FF2B5EF4-FFF2-40B4-BE49-F238E27FC236}">
                <a16:creationId xmlns:a16="http://schemas.microsoft.com/office/drawing/2014/main" id="{D1D88206-A15C-4EE1-AE57-EC2D64C2E2F9}"/>
              </a:ext>
            </a:extLst>
          </p:cNvPr>
          <p:cNvSpPr/>
          <p:nvPr/>
        </p:nvSpPr>
        <p:spPr>
          <a:xfrm>
            <a:off x="986971" y="13392377"/>
            <a:ext cx="10633529" cy="2176167"/>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a:solidFill>
                  <a:schemeClr val="accent1">
                    <a:lumMod val="50000"/>
                  </a:schemeClr>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Tree>
    <p:extLst>
      <p:ext uri="{BB962C8B-B14F-4D97-AF65-F5344CB8AC3E}">
        <p14:creationId xmlns:p14="http://schemas.microsoft.com/office/powerpoint/2010/main" val="3386969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22300" y="2594246"/>
            <a:ext cx="10947400" cy="8556188"/>
          </a:xfrm>
          <a:prstGeom prst="rect">
            <a:avLst/>
          </a:prstGeom>
          <a:noFill/>
        </p:spPr>
        <p:txBody>
          <a:bodyPr wrap="square" rtlCol="0">
            <a:spAutoFit/>
          </a:bodyPr>
          <a:lstStyle/>
          <a:p>
            <a:r>
              <a:rPr lang="en-GB" sz="4800" b="1" dirty="0">
                <a:latin typeface="Arial" panose="020B0604020202020204" pitchFamily="34" charset="0"/>
                <a:cs typeface="Arial" panose="020B0604020202020204" pitchFamily="34" charset="0"/>
              </a:rPr>
              <a:t>Spot the Signs (Youth Suicide Prevention Course) </a:t>
            </a:r>
          </a:p>
          <a:p>
            <a:endParaRPr lang="en-GB" sz="14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 </a:t>
            </a:r>
          </a:p>
          <a:p>
            <a:r>
              <a:rPr lang="en-GB" sz="2000" dirty="0">
                <a:latin typeface="Arial" panose="020B0604020202020204" pitchFamily="34" charset="0"/>
                <a:cs typeface="Arial" panose="020B0604020202020204" pitchFamily="34" charset="0"/>
              </a:rPr>
              <a:t>Practitioners working with children and young people aged 9yrs to 20yrs. </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Overview: </a:t>
            </a:r>
          </a:p>
          <a:p>
            <a:r>
              <a:rPr lang="en-GB" sz="2000" dirty="0">
                <a:solidFill>
                  <a:srgbClr val="2A2A2A"/>
                </a:solidFill>
                <a:effectLst/>
                <a:latin typeface="Arial" panose="020B0604020202020204" pitchFamily="34" charset="0"/>
                <a:cs typeface="Arial" panose="020B0604020202020204" pitchFamily="34" charset="0"/>
              </a:rPr>
              <a:t>The purpose of this session is to increase participants’ knowledge and awareness about youth suicide. We will explore information about which groups of young people are most at risk and why, protective factors and increase confidence in using practical strategies for identifying and responding to signs of risk in young people. You will be provided with some of the latest information and statistics in regard to suicide in young people. We will also explore the effects of media and contagion on youth suicide, with the internet having an important contemporary role. This session is most suitable for individuals working/ caring for 9-year to 20-year olds.</a:t>
            </a:r>
          </a:p>
          <a:p>
            <a:endParaRPr lang="en-GB" sz="2000" dirty="0">
              <a:solidFill>
                <a:srgbClr val="2A2A2A"/>
              </a:solidFill>
              <a:effectLst/>
              <a:latin typeface="Arial" panose="020B0604020202020204" pitchFamily="34" charset="0"/>
              <a:cs typeface="Arial" panose="020B0604020202020204" pitchFamily="34" charset="0"/>
            </a:endParaRPr>
          </a:p>
          <a:p>
            <a:r>
              <a:rPr lang="en-GB" sz="2000" b="1" dirty="0">
                <a:solidFill>
                  <a:srgbClr val="2A2A2A"/>
                </a:solidFill>
                <a:effectLst/>
                <a:latin typeface="Arial" panose="020B0604020202020204" pitchFamily="34" charset="0"/>
                <a:cs typeface="Arial" panose="020B0604020202020204" pitchFamily="34" charset="0"/>
              </a:rPr>
              <a:t>Learning Outcomes: </a:t>
            </a:r>
            <a:endParaRPr lang="en-GB" sz="2000" dirty="0">
              <a:solidFill>
                <a:srgbClr val="2A2A2A"/>
              </a:solidFill>
              <a:effectLst/>
              <a:latin typeface="Arial" panose="020B0604020202020204" pitchFamily="34" charset="0"/>
              <a:cs typeface="Arial" panose="020B0604020202020204" pitchFamily="34" charset="0"/>
            </a:endParaRP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Have a broad awareness of suicide in young people, including being able to recognise some of the latest statistics and risk factors</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Understand some of the misconceptions surrounding suicide in young people and be aware of the impact of stigma.</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Have increased confidence in responding to and supporting young people with suicidal thoughts.</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Have an increased knowledge of services available in Hertfordshire to support young people with suicidal thoughts.</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Know where and when to signpost young people to for additional support.</a:t>
            </a: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369640201"/>
              </p:ext>
            </p:extLst>
          </p:nvPr>
        </p:nvGraphicFramePr>
        <p:xfrm>
          <a:off x="2032000" y="11380210"/>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9 April 2024 10am to 2:30pm</a:t>
                      </a:r>
                    </a:p>
                  </a:txBody>
                  <a:tcPr/>
                </a:tc>
                <a:tc>
                  <a:txBody>
                    <a:bodyPr/>
                    <a:lstStyle/>
                    <a:p>
                      <a:r>
                        <a:rPr lang="en-GB" dirty="0"/>
                        <a:t>Places available </a:t>
                      </a:r>
                    </a:p>
                  </a:txBody>
                  <a:tcPr/>
                </a:tc>
                <a:extLst>
                  <a:ext uri="{0D108BD9-81ED-4DB2-BD59-A6C34878D82A}">
                    <a16:rowId xmlns:a16="http://schemas.microsoft.com/office/drawing/2014/main" val="2179043570"/>
                  </a:ext>
                </a:extLst>
              </a:tr>
              <a:tr h="370840">
                <a:tc>
                  <a:txBody>
                    <a:bodyPr/>
                    <a:lstStyle/>
                    <a:p>
                      <a:r>
                        <a:rPr lang="en-GB" dirty="0"/>
                        <a:t>26 Sept 2024 10am to 2:30pm</a:t>
                      </a:r>
                    </a:p>
                  </a:txBody>
                  <a:tcPr/>
                </a:tc>
                <a:tc>
                  <a:txBody>
                    <a:bodyPr/>
                    <a:lstStyle/>
                    <a:p>
                      <a:r>
                        <a:rPr lang="en-GB" dirty="0"/>
                        <a:t>Places available </a:t>
                      </a:r>
                    </a:p>
                  </a:txBody>
                  <a:tcPr/>
                </a:tc>
                <a:extLst>
                  <a:ext uri="{0D108BD9-81ED-4DB2-BD59-A6C34878D82A}">
                    <a16:rowId xmlns:a16="http://schemas.microsoft.com/office/drawing/2014/main" val="4203669259"/>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32000" y="1529609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279116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22300" y="2594246"/>
            <a:ext cx="10947400" cy="5663089"/>
          </a:xfrm>
          <a:prstGeom prst="rect">
            <a:avLst/>
          </a:prstGeom>
          <a:noFill/>
        </p:spPr>
        <p:txBody>
          <a:bodyPr wrap="square" rtlCol="0">
            <a:spAutoFit/>
          </a:bodyPr>
          <a:lstStyle/>
          <a:p>
            <a:r>
              <a:rPr lang="en-GB" sz="4800" b="1" dirty="0">
                <a:latin typeface="Arial" panose="020B0604020202020204" pitchFamily="34" charset="0"/>
                <a:cs typeface="Arial" panose="020B0604020202020204" pitchFamily="34" charset="0"/>
              </a:rPr>
              <a:t>BODY IMAGE AND SELF ESTEEM  </a:t>
            </a:r>
          </a:p>
          <a:p>
            <a:endParaRPr lang="en-GB" sz="14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 </a:t>
            </a:r>
          </a:p>
          <a:p>
            <a:r>
              <a:rPr lang="en-GB" sz="2000" dirty="0">
                <a:latin typeface="Arial" panose="020B0604020202020204" pitchFamily="34" charset="0"/>
                <a:cs typeface="Arial" panose="020B0604020202020204" pitchFamily="34" charset="0"/>
              </a:rPr>
              <a:t>Practitioners working with children and young people. </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Overview: </a:t>
            </a:r>
          </a:p>
          <a:p>
            <a:endParaRPr lang="en-GB" sz="2000" b="1" dirty="0">
              <a:latin typeface="Arial" panose="020B0604020202020204" pitchFamily="34" charset="0"/>
              <a:cs typeface="Arial" panose="020B0604020202020204" pitchFamily="34" charset="0"/>
            </a:endParaRPr>
          </a:p>
          <a:p>
            <a:pPr algn="l">
              <a:buFont typeface="Arial" panose="020B0604020202020204" pitchFamily="34" charset="0"/>
              <a:buChar char="•"/>
            </a:pPr>
            <a:r>
              <a:rPr lang="en-GB" sz="2000" b="0" i="0" dirty="0">
                <a:solidFill>
                  <a:srgbClr val="2A2A2A"/>
                </a:solidFill>
                <a:effectLst/>
                <a:latin typeface="Arial" panose="020B0604020202020204" pitchFamily="34" charset="0"/>
              </a:rPr>
              <a:t>Attendees will explore the concepts of body-image and self esteem, looking at how they are interlinked with children and young people’s mental health and emotional wellbeing</a:t>
            </a:r>
          </a:p>
          <a:p>
            <a:pPr algn="l">
              <a:buFont typeface="Arial" panose="020B0604020202020204" pitchFamily="34" charset="0"/>
              <a:buChar char="•"/>
            </a:pPr>
            <a:r>
              <a:rPr lang="en-GB" sz="2000" b="0" i="0" dirty="0">
                <a:solidFill>
                  <a:srgbClr val="2A2A2A"/>
                </a:solidFill>
                <a:effectLst/>
                <a:latin typeface="Arial" panose="020B0604020202020204" pitchFamily="34" charset="0"/>
              </a:rPr>
              <a:t>Attendees will develop knowledge surrounding the factors that impact on young people’s body image and self-esteem</a:t>
            </a:r>
          </a:p>
          <a:p>
            <a:pPr algn="l">
              <a:buFont typeface="Arial" panose="020B0604020202020204" pitchFamily="34" charset="0"/>
              <a:buChar char="•"/>
            </a:pPr>
            <a:r>
              <a:rPr lang="en-GB" sz="2000" b="0" i="0" dirty="0">
                <a:solidFill>
                  <a:srgbClr val="2A2A2A"/>
                </a:solidFill>
                <a:effectLst/>
                <a:latin typeface="Arial" panose="020B0604020202020204" pitchFamily="34" charset="0"/>
              </a:rPr>
              <a:t>Attendees will build confidence in using the principles of self-compassion and individuality to develop strategies to support young people who are experiencing negative body image and/or low self-esteem</a:t>
            </a:r>
          </a:p>
          <a:p>
            <a:pPr algn="l">
              <a:buFont typeface="Arial" panose="020B0604020202020204" pitchFamily="34" charset="0"/>
              <a:buChar char="•"/>
            </a:pPr>
            <a:r>
              <a:rPr lang="en-GB" sz="2000" b="0" i="0" dirty="0">
                <a:solidFill>
                  <a:srgbClr val="2A2A2A"/>
                </a:solidFill>
                <a:effectLst/>
                <a:latin typeface="Arial" panose="020B0604020202020204" pitchFamily="34" charset="0"/>
              </a:rPr>
              <a:t>Attendees will be made aware of relevant local and national service information to assist with signposting children and young people to appropriate support</a:t>
            </a:r>
          </a:p>
          <a:p>
            <a:endParaRPr lang="en-GB" sz="20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80680068"/>
              </p:ext>
            </p:extLst>
          </p:nvPr>
        </p:nvGraphicFramePr>
        <p:xfrm>
          <a:off x="1943100" y="9945110"/>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11 July 2024 1pm to 3:30pm </a:t>
                      </a:r>
                    </a:p>
                  </a:txBody>
                  <a:tcPr/>
                </a:tc>
                <a:tc>
                  <a:txBody>
                    <a:bodyPr/>
                    <a:lstStyle/>
                    <a:p>
                      <a:r>
                        <a:rPr lang="en-GB" dirty="0"/>
                        <a:t>Places available </a:t>
                      </a:r>
                    </a:p>
                  </a:txBody>
                  <a:tcPr/>
                </a:tc>
                <a:extLst>
                  <a:ext uri="{0D108BD9-81ED-4DB2-BD59-A6C34878D82A}">
                    <a16:rowId xmlns:a16="http://schemas.microsoft.com/office/drawing/2014/main" val="2179043570"/>
                  </a:ext>
                </a:extLst>
              </a:tr>
              <a:tr h="370840">
                <a:tc>
                  <a:txBody>
                    <a:bodyPr/>
                    <a:lstStyle/>
                    <a:p>
                      <a:r>
                        <a:rPr lang="en-GB" dirty="0"/>
                        <a:t>9 Dec 2024 10am to 11:30am</a:t>
                      </a:r>
                    </a:p>
                  </a:txBody>
                  <a:tcPr/>
                </a:tc>
                <a:tc>
                  <a:txBody>
                    <a:bodyPr/>
                    <a:lstStyle/>
                    <a:p>
                      <a:r>
                        <a:rPr lang="en-GB" dirty="0"/>
                        <a:t>Places available </a:t>
                      </a:r>
                    </a:p>
                  </a:txBody>
                  <a:tcPr/>
                </a:tc>
                <a:extLst>
                  <a:ext uri="{0D108BD9-81ED-4DB2-BD59-A6C34878D82A}">
                    <a16:rowId xmlns:a16="http://schemas.microsoft.com/office/drawing/2014/main" val="4203669259"/>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32000" y="1529609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9721300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540640"/>
            <a:ext cx="10947400" cy="8217634"/>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Voice of the Child – Opening Doors </a:t>
            </a:r>
          </a:p>
          <a:p>
            <a:r>
              <a:rPr lang="en-GB" sz="3600" b="1" dirty="0">
                <a:latin typeface="Arial" panose="020B0604020202020204" pitchFamily="34" charset="0"/>
                <a:cs typeface="Arial" panose="020B0604020202020204" pitchFamily="34" charset="0"/>
              </a:rPr>
              <a:t>Facilitator: Triangle  </a:t>
            </a:r>
          </a:p>
          <a:p>
            <a:endParaRPr lang="en-GB"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Aims:</a:t>
            </a:r>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Adult responses to early concerns are key to children’s safety. Guidance to front line staff can be very prohibitive, often telling people what not to do. This programme takes the opposite approach and will give participants:</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An understanding of observational commentary and how this can help a child to tell.</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An understanding of the elements of good forensic questioning, including question types and why they matter so much.</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Ways to keep an open mind when listening to children, including a range of open-ended questions and prompts that safely ‘open doors’ for children.</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Approaches to quickly establish rapport with children and set safe expectations when exploring initial concerns, including strategies for working with children in the presence of other adults.</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Knowledge about how trauma, impairment and disability can affect a child’s vulnerability and communication.</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By the end of the course, participants will be able to:	</a:t>
            </a:r>
            <a:endParaRPr lang="en-GB"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Open doors for disabled children and all children</a:t>
            </a:r>
          </a:p>
          <a:p>
            <a:pPr lvl="0"/>
            <a:endParaRPr lang="en-GB" sz="2000" dirty="0">
              <a:latin typeface="Arial" panose="020B0604020202020204" pitchFamily="34" charset="0"/>
              <a:cs typeface="Arial" panose="020B0604020202020204" pitchFamily="34" charset="0"/>
            </a:endParaRPr>
          </a:p>
          <a:p>
            <a:pPr lvl="0"/>
            <a:r>
              <a:rPr lang="en-GB" sz="2000" b="1" dirty="0">
                <a:latin typeface="Arial" panose="020B0604020202020204" pitchFamily="34" charset="0"/>
                <a:cs typeface="Arial" panose="020B0604020202020204" pitchFamily="34" charset="0"/>
              </a:rPr>
              <a:t>All sessions are 9:30am to 12:30PM</a:t>
            </a:r>
          </a:p>
          <a:p>
            <a:pPr lvl="0"/>
            <a:endParaRPr lang="en-GB" sz="2000" b="1" dirty="0">
              <a:latin typeface="Arial" panose="020B0604020202020204" pitchFamily="34" charset="0"/>
              <a:cs typeface="Arial" panose="020B0604020202020204" pitchFamily="34" charset="0"/>
            </a:endParaRPr>
          </a:p>
          <a:p>
            <a:pPr lvl="0" algn="ctr"/>
            <a:r>
              <a:rPr lang="en-GB" sz="2000" b="1" dirty="0">
                <a:latin typeface="Arial" panose="020B0604020202020204" pitchFamily="34" charset="0"/>
                <a:cs typeface="Arial" panose="020B0604020202020204" pitchFamily="34" charset="0"/>
              </a:rPr>
              <a:t>NEW DATES WILL BE ADDED FOR 2024/25 </a:t>
            </a: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214523331"/>
              </p:ext>
            </p:extLst>
          </p:nvPr>
        </p:nvGraphicFramePr>
        <p:xfrm>
          <a:off x="2120900" y="10570082"/>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9 May 2024</a:t>
                      </a:r>
                    </a:p>
                  </a:txBody>
                  <a:tcPr/>
                </a:tc>
                <a:tc>
                  <a:txBody>
                    <a:bodyPr/>
                    <a:lstStyle/>
                    <a:p>
                      <a:r>
                        <a:rPr lang="en-GB" dirty="0"/>
                        <a:t>FULLY BOOKED </a:t>
                      </a:r>
                    </a:p>
                  </a:txBody>
                  <a:tcPr/>
                </a:tc>
                <a:extLst>
                  <a:ext uri="{0D108BD9-81ED-4DB2-BD59-A6C34878D82A}">
                    <a16:rowId xmlns:a16="http://schemas.microsoft.com/office/drawing/2014/main" val="1653833001"/>
                  </a:ext>
                </a:extLst>
              </a:tr>
              <a:tr h="370840">
                <a:tc>
                  <a:txBody>
                    <a:bodyPr/>
                    <a:lstStyle/>
                    <a:p>
                      <a:r>
                        <a:rPr lang="en-GB" dirty="0"/>
                        <a:t>17 Sept 2024</a:t>
                      </a:r>
                    </a:p>
                  </a:txBody>
                  <a:tcPr/>
                </a:tc>
                <a:tc>
                  <a:txBody>
                    <a:bodyPr/>
                    <a:lstStyle/>
                    <a:p>
                      <a:r>
                        <a:rPr lang="en-GB" dirty="0"/>
                        <a:t>Places available </a:t>
                      </a:r>
                    </a:p>
                  </a:txBody>
                  <a:tcPr/>
                </a:tc>
                <a:extLst>
                  <a:ext uri="{0D108BD9-81ED-4DB2-BD59-A6C34878D82A}">
                    <a16:rowId xmlns:a16="http://schemas.microsoft.com/office/drawing/2014/main" val="2518142036"/>
                  </a:ext>
                </a:extLst>
              </a:tr>
              <a:tr h="370840">
                <a:tc>
                  <a:txBody>
                    <a:bodyPr/>
                    <a:lstStyle/>
                    <a:p>
                      <a:r>
                        <a:rPr lang="en-GB" dirty="0"/>
                        <a:t>27 Nov 2024</a:t>
                      </a:r>
                    </a:p>
                  </a:txBody>
                  <a:tcPr/>
                </a:tc>
                <a:tc>
                  <a:txBody>
                    <a:bodyPr/>
                    <a:lstStyle/>
                    <a:p>
                      <a:r>
                        <a:rPr lang="en-GB" dirty="0"/>
                        <a:t>Places available </a:t>
                      </a:r>
                    </a:p>
                  </a:txBody>
                  <a:tcPr/>
                </a:tc>
                <a:extLst>
                  <a:ext uri="{0D108BD9-81ED-4DB2-BD59-A6C34878D82A}">
                    <a16:rowId xmlns:a16="http://schemas.microsoft.com/office/drawing/2014/main" val="3447760226"/>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780593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539808"/>
            <a:ext cx="10947400" cy="12588061"/>
          </a:xfrm>
          <a:prstGeom prst="rect">
            <a:avLst/>
          </a:prstGeom>
          <a:noFill/>
        </p:spPr>
        <p:txBody>
          <a:bodyPr wrap="square" rtlCol="0">
            <a:spAutoFit/>
          </a:bodyPr>
          <a:lstStyle/>
          <a:p>
            <a:r>
              <a:rPr lang="en-GB" sz="3200" b="1" dirty="0">
                <a:latin typeface="Arial" panose="020B0604020202020204" pitchFamily="34" charset="0"/>
                <a:cs typeface="Arial" panose="020B0604020202020204" pitchFamily="34" charset="0"/>
              </a:rPr>
              <a:t>Contextual Safeguarding and Intersecting Risks in Adolescents </a:t>
            </a:r>
          </a:p>
          <a:p>
            <a:endParaRPr lang="en-GB" sz="16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Facilitator: Juliette Francis </a:t>
            </a:r>
          </a:p>
          <a:p>
            <a:endParaRPr lang="en-GB" sz="24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Target audience: All professionals working with children, young people and families </a:t>
            </a:r>
          </a:p>
          <a:p>
            <a:endParaRPr lang="en-GB" sz="2800" b="1"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Timings: 9:30am to 1:30pm </a:t>
            </a:r>
          </a:p>
          <a:p>
            <a:endParaRPr lang="en-GB" sz="2000" dirty="0">
              <a:latin typeface="Arial" panose="020B0604020202020204" pitchFamily="34" charset="0"/>
              <a:cs typeface="Arial" panose="020B0604020202020204" pitchFamily="34" charset="0"/>
            </a:endParaRPr>
          </a:p>
          <a:p>
            <a:pPr algn="l"/>
            <a:r>
              <a:rPr lang="en-GB" b="0" i="0" dirty="0">
                <a:solidFill>
                  <a:srgbClr val="2A2A2A"/>
                </a:solidFill>
                <a:effectLst/>
                <a:latin typeface="Arial" panose="020B0604020202020204" pitchFamily="34" charset="0"/>
              </a:rPr>
              <a:t>Participants will:</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Explore why many adolescents are drawn towards risk-taking behaviour.</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Develop a clear understand of the many factors which are known to contribute towards adolescent vulnerability and heightened risk.</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Consider the messages arising from Child Safeguarding Practice Reviews relating to adolescent risk - particularly that which is extra-familial - and the impact of these messages on practice.</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Explore how unconscious bias impacts on the understanding of risk and safeguarding inequalities when working with adolescents.</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Recognise and respond to the differences and interaction between harm experienced by adolescents including Child Sexual Exploitation, Child Criminal Exploitation.</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Develop best practice in relation to working with adolescents who have been groomed or radicalised.</a:t>
            </a:r>
            <a:endParaRPr lang="en-GB" sz="2400"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r>
              <a:rPr lang="en-GB" sz="2800" b="1" dirty="0">
                <a:solidFill>
                  <a:srgbClr val="2A2A2A"/>
                </a:solidFill>
                <a:latin typeface="Arial" panose="020B0604020202020204" pitchFamily="34" charset="0"/>
                <a:cs typeface="Arial" panose="020B0604020202020204" pitchFamily="34" charset="0"/>
              </a:rPr>
              <a:t>VIA MS TEAMS</a:t>
            </a: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endParaRPr lang="en-GB" sz="2800" b="1"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pPr algn="ctr"/>
            <a:r>
              <a:rPr lang="en-GB" sz="2800" b="1" dirty="0">
                <a:solidFill>
                  <a:srgbClr val="FF0000"/>
                </a:solidFill>
                <a:latin typeface="Arial" panose="020B0604020202020204" pitchFamily="34" charset="0"/>
                <a:cs typeface="Arial" panose="020B0604020202020204" pitchFamily="34" charset="0"/>
              </a:rPr>
              <a:t>IN PERSON – THE FORUM HEMEL HEMPSTEAD </a:t>
            </a: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3" name="Table 18">
            <a:extLst>
              <a:ext uri="{FF2B5EF4-FFF2-40B4-BE49-F238E27FC236}">
                <a16:creationId xmlns:a16="http://schemas.microsoft.com/office/drawing/2014/main" id="{8FC0E555-211E-75FD-6DED-BFF69F5162DA}"/>
              </a:ext>
            </a:extLst>
          </p:cNvPr>
          <p:cNvGraphicFramePr>
            <a:graphicFrameLocks noGrp="1"/>
          </p:cNvGraphicFramePr>
          <p:nvPr>
            <p:extLst>
              <p:ext uri="{D42A27DB-BD31-4B8C-83A1-F6EECF244321}">
                <p14:modId xmlns:p14="http://schemas.microsoft.com/office/powerpoint/2010/main" val="3422378548"/>
              </p:ext>
            </p:extLst>
          </p:nvPr>
        </p:nvGraphicFramePr>
        <p:xfrm>
          <a:off x="1828800" y="10688374"/>
          <a:ext cx="8420100" cy="1371600"/>
        </p:xfrm>
        <a:graphic>
          <a:graphicData uri="http://schemas.openxmlformats.org/drawingml/2006/table">
            <a:tbl>
              <a:tblPr firstRow="1" bandRow="1">
                <a:tableStyleId>{5C22544A-7EE6-4342-B048-85BDC9FD1C3A}</a:tableStyleId>
              </a:tblPr>
              <a:tblGrid>
                <a:gridCol w="4210050">
                  <a:extLst>
                    <a:ext uri="{9D8B030D-6E8A-4147-A177-3AD203B41FA5}">
                      <a16:colId xmlns:a16="http://schemas.microsoft.com/office/drawing/2014/main" val="2062508448"/>
                    </a:ext>
                  </a:extLst>
                </a:gridCol>
                <a:gridCol w="421005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25 April 2024 9:30am to 1:30pm</a:t>
                      </a:r>
                    </a:p>
                  </a:txBody>
                  <a:tcPr/>
                </a:tc>
                <a:tc>
                  <a:txBody>
                    <a:bodyPr/>
                    <a:lstStyle/>
                    <a:p>
                      <a:r>
                        <a:rPr lang="en-GB" dirty="0"/>
                        <a:t>Fully booked </a:t>
                      </a:r>
                    </a:p>
                  </a:txBody>
                  <a:tcPr/>
                </a:tc>
                <a:extLst>
                  <a:ext uri="{0D108BD9-81ED-4DB2-BD59-A6C34878D82A}">
                    <a16:rowId xmlns:a16="http://schemas.microsoft.com/office/drawing/2014/main" val="3768411939"/>
                  </a:ext>
                </a:extLst>
              </a:tr>
              <a:tr h="370840">
                <a:tc>
                  <a:txBody>
                    <a:bodyPr/>
                    <a:lstStyle/>
                    <a:p>
                      <a:r>
                        <a:rPr lang="en-GB" dirty="0"/>
                        <a:t>30 Sep 2024 9:30am to 1:30pm</a:t>
                      </a:r>
                    </a:p>
                  </a:txBody>
                  <a:tcPr/>
                </a:tc>
                <a:tc>
                  <a:txBody>
                    <a:bodyPr/>
                    <a:lstStyle/>
                    <a:p>
                      <a:r>
                        <a:rPr lang="en-GB" dirty="0"/>
                        <a:t>Places available </a:t>
                      </a:r>
                    </a:p>
                  </a:txBody>
                  <a:tcPr/>
                </a:tc>
                <a:extLst>
                  <a:ext uri="{0D108BD9-81ED-4DB2-BD59-A6C34878D82A}">
                    <a16:rowId xmlns:a16="http://schemas.microsoft.com/office/drawing/2014/main" val="2373878019"/>
                  </a:ext>
                </a:extLst>
              </a:tr>
            </a:tbl>
          </a:graphicData>
        </a:graphic>
      </p:graphicFrame>
      <p:graphicFrame>
        <p:nvGraphicFramePr>
          <p:cNvPr id="8" name="Table 18">
            <a:extLst>
              <a:ext uri="{FF2B5EF4-FFF2-40B4-BE49-F238E27FC236}">
                <a16:creationId xmlns:a16="http://schemas.microsoft.com/office/drawing/2014/main" id="{BA2C0652-A922-D045-8AD2-8A176A421C68}"/>
              </a:ext>
            </a:extLst>
          </p:cNvPr>
          <p:cNvGraphicFramePr>
            <a:graphicFrameLocks noGrp="1"/>
          </p:cNvGraphicFramePr>
          <p:nvPr>
            <p:extLst>
              <p:ext uri="{D42A27DB-BD31-4B8C-83A1-F6EECF244321}">
                <p14:modId xmlns:p14="http://schemas.microsoft.com/office/powerpoint/2010/main" val="347442133"/>
              </p:ext>
            </p:extLst>
          </p:nvPr>
        </p:nvGraphicFramePr>
        <p:xfrm>
          <a:off x="2120900" y="13908148"/>
          <a:ext cx="8128000" cy="9144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373844">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168651">
                <a:tc>
                  <a:txBody>
                    <a:bodyPr/>
                    <a:lstStyle/>
                    <a:p>
                      <a:r>
                        <a:rPr lang="en-GB" dirty="0"/>
                        <a:t>21 March 2024</a:t>
                      </a:r>
                    </a:p>
                  </a:txBody>
                  <a:tcPr/>
                </a:tc>
                <a:tc>
                  <a:txBody>
                    <a:bodyPr/>
                    <a:lstStyle/>
                    <a:p>
                      <a:r>
                        <a:rPr lang="en-GB" dirty="0"/>
                        <a:t>Fully booked </a:t>
                      </a:r>
                    </a:p>
                  </a:txBody>
                  <a:tcPr/>
                </a:tc>
                <a:extLst>
                  <a:ext uri="{0D108BD9-81ED-4DB2-BD59-A6C34878D82A}">
                    <a16:rowId xmlns:a16="http://schemas.microsoft.com/office/drawing/2014/main" val="72114065"/>
                  </a:ext>
                </a:extLst>
              </a:tr>
            </a:tbl>
          </a:graphicData>
        </a:graphic>
      </p:graphicFrame>
    </p:spTree>
    <p:extLst>
      <p:ext uri="{BB962C8B-B14F-4D97-AF65-F5344CB8AC3E}">
        <p14:creationId xmlns:p14="http://schemas.microsoft.com/office/powerpoint/2010/main" val="22527394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968001"/>
            <a:ext cx="10947400" cy="8894743"/>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Eating Disorders in Children and Young People </a:t>
            </a:r>
          </a:p>
          <a:p>
            <a:endParaRPr lang="en-GB"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Facilitator: Herts MIND </a:t>
            </a:r>
          </a:p>
          <a:p>
            <a:pPr algn="l"/>
            <a:endParaRPr lang="en-GB" sz="2800" b="1" dirty="0">
              <a:latin typeface="Arial" panose="020B0604020202020204" pitchFamily="34" charset="0"/>
              <a:cs typeface="Arial" panose="020B0604020202020204" pitchFamily="34" charset="0"/>
            </a:endParaRPr>
          </a:p>
          <a:p>
            <a:pPr algn="l"/>
            <a:r>
              <a:rPr lang="en-GB" b="0" i="0" dirty="0">
                <a:effectLst/>
                <a:latin typeface="Arial" panose="020B0604020202020204" pitchFamily="34" charset="0"/>
              </a:rPr>
              <a:t>This session provides an overview of the types of eating disorders and how they present in children and young people. Attendees will be provided with an overview of the common warning signs of eating disorders in children and young people, both physical and emotional. The session will help improve confidence in attendees to support children and young people by identifying causes, considering the effects of myths and stigma, along with how to have conversations about eating disorders. The session closes by ensuring attendees are aware of the support available for children and young people across Hertfordshire and nationally in the form of support services, apps and websites.</a:t>
            </a:r>
          </a:p>
          <a:p>
            <a:pPr algn="l"/>
            <a:endParaRPr lang="en-GB" b="1" i="0" dirty="0">
              <a:effectLst/>
              <a:latin typeface="Arial" panose="020B0604020202020204" pitchFamily="34" charset="0"/>
              <a:cs typeface="Arial" panose="020B0604020202020204" pitchFamily="34" charset="0"/>
            </a:endParaRPr>
          </a:p>
          <a:p>
            <a:pPr algn="l"/>
            <a:r>
              <a:rPr lang="en-GB" b="0" i="0" dirty="0">
                <a:effectLst/>
                <a:latin typeface="Arial" panose="020B0604020202020204" pitchFamily="34" charset="0"/>
              </a:rPr>
              <a:t>By the end of the session, attendees will be expected to:</a:t>
            </a:r>
          </a:p>
          <a:p>
            <a:pPr algn="l"/>
            <a:endParaRPr lang="en-GB" b="0" i="0" dirty="0">
              <a:effectLst/>
              <a:latin typeface="Arial" panose="020B0604020202020204" pitchFamily="34" charset="0"/>
            </a:endParaRPr>
          </a:p>
          <a:p>
            <a:pPr marL="285750" indent="-285750" algn="l">
              <a:buFont typeface="Arial" panose="020B0604020202020204" pitchFamily="34" charset="0"/>
              <a:buChar char="•"/>
            </a:pPr>
            <a:r>
              <a:rPr lang="en-GB" b="0" i="0" dirty="0">
                <a:effectLst/>
                <a:latin typeface="Arial" panose="020B0604020202020204" pitchFamily="34" charset="0"/>
              </a:rPr>
              <a:t>Have an increased knowledge as to how eating disorders present themselves in children and young people</a:t>
            </a:r>
          </a:p>
          <a:p>
            <a:pPr marL="285750" indent="-285750" algn="l">
              <a:buFont typeface="Arial" panose="020B0604020202020204" pitchFamily="34" charset="0"/>
              <a:buChar char="•"/>
            </a:pPr>
            <a:r>
              <a:rPr lang="en-GB" b="0" i="0" dirty="0">
                <a:effectLst/>
                <a:latin typeface="Arial" panose="020B0604020202020204" pitchFamily="34" charset="0"/>
              </a:rPr>
              <a:t>Be able to spot the warning signs of an eating disorders in children and young people, both physical and emotional</a:t>
            </a:r>
          </a:p>
          <a:p>
            <a:pPr marL="285750" indent="-285750" algn="l">
              <a:buFont typeface="Arial" panose="020B0604020202020204" pitchFamily="34" charset="0"/>
              <a:buChar char="•"/>
            </a:pPr>
            <a:r>
              <a:rPr lang="en-GB" b="0" i="0" dirty="0">
                <a:effectLst/>
                <a:latin typeface="Arial" panose="020B0604020202020204" pitchFamily="34" charset="0"/>
              </a:rPr>
              <a:t>Consider the effect of myths and stigma on how you approach the topic of eating disorders with children and young people</a:t>
            </a:r>
          </a:p>
          <a:p>
            <a:pPr marL="285750" indent="-285750" algn="l">
              <a:buFont typeface="Arial" panose="020B0604020202020204" pitchFamily="34" charset="0"/>
              <a:buChar char="•"/>
            </a:pPr>
            <a:r>
              <a:rPr lang="en-GB" b="0" i="0" dirty="0">
                <a:effectLst/>
                <a:latin typeface="Arial" panose="020B0604020202020204" pitchFamily="34" charset="0"/>
              </a:rPr>
              <a:t>Be more equipped to support children and young people who are at risk of an eating disorder or who have an eating disorder</a:t>
            </a:r>
          </a:p>
          <a:p>
            <a:pPr marL="285750" indent="-285750" algn="l">
              <a:buFont typeface="Arial" panose="020B0604020202020204" pitchFamily="34" charset="0"/>
              <a:buChar char="•"/>
            </a:pPr>
            <a:r>
              <a:rPr lang="en-GB" b="0" i="0" dirty="0">
                <a:effectLst/>
                <a:latin typeface="Arial" panose="020B0604020202020204" pitchFamily="34" charset="0"/>
              </a:rPr>
              <a:t>Have an awareness of further eating disorder services, apps or websites to support children and young people</a:t>
            </a:r>
          </a:p>
          <a:p>
            <a:pPr algn="l"/>
            <a:endParaRPr lang="en-GB" sz="2800" dirty="0">
              <a:latin typeface="Arial" panose="020B0604020202020204" pitchFamily="34" charset="0"/>
            </a:endParaRPr>
          </a:p>
          <a:p>
            <a:pPr algn="l"/>
            <a:r>
              <a:rPr lang="en-GB" sz="2800" b="1" i="0" dirty="0">
                <a:effectLst/>
                <a:latin typeface="Arial" panose="020B0604020202020204" pitchFamily="34" charset="0"/>
              </a:rPr>
              <a:t>All sessions are 2hrs</a:t>
            </a: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3252466877"/>
              </p:ext>
            </p:extLst>
          </p:nvPr>
        </p:nvGraphicFramePr>
        <p:xfrm>
          <a:off x="1737093" y="11799559"/>
          <a:ext cx="8717814" cy="1371600"/>
        </p:xfrm>
        <a:graphic>
          <a:graphicData uri="http://schemas.openxmlformats.org/drawingml/2006/table">
            <a:tbl>
              <a:tblPr firstRow="1" bandRow="1">
                <a:tableStyleId>{5C22544A-7EE6-4342-B048-85BDC9FD1C3A}</a:tableStyleId>
              </a:tblPr>
              <a:tblGrid>
                <a:gridCol w="4358907">
                  <a:extLst>
                    <a:ext uri="{9D8B030D-6E8A-4147-A177-3AD203B41FA5}">
                      <a16:colId xmlns:a16="http://schemas.microsoft.com/office/drawing/2014/main" val="2062508448"/>
                    </a:ext>
                  </a:extLst>
                </a:gridCol>
                <a:gridCol w="4358907">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22 April 2024 9:30am to 11:30am</a:t>
                      </a:r>
                    </a:p>
                  </a:txBody>
                  <a:tcPr/>
                </a:tc>
                <a:tc>
                  <a:txBody>
                    <a:bodyPr/>
                    <a:lstStyle/>
                    <a:p>
                      <a:r>
                        <a:rPr lang="en-GB" dirty="0"/>
                        <a:t>Places available </a:t>
                      </a:r>
                    </a:p>
                  </a:txBody>
                  <a:tcPr/>
                </a:tc>
                <a:extLst>
                  <a:ext uri="{0D108BD9-81ED-4DB2-BD59-A6C34878D82A}">
                    <a16:rowId xmlns:a16="http://schemas.microsoft.com/office/drawing/2014/main" val="568764285"/>
                  </a:ext>
                </a:extLst>
              </a:tr>
              <a:tr h="370840">
                <a:tc>
                  <a:txBody>
                    <a:bodyPr/>
                    <a:lstStyle/>
                    <a:p>
                      <a:r>
                        <a:rPr lang="en-GB" dirty="0"/>
                        <a:t>8 Oct 2024 1:30 to 3:30pm</a:t>
                      </a:r>
                    </a:p>
                  </a:txBody>
                  <a:tcPr/>
                </a:tc>
                <a:tc>
                  <a:txBody>
                    <a:bodyPr/>
                    <a:lstStyle/>
                    <a:p>
                      <a:r>
                        <a:rPr lang="en-GB" dirty="0"/>
                        <a:t>Places available</a:t>
                      </a:r>
                    </a:p>
                  </a:txBody>
                  <a:tcPr/>
                </a:tc>
                <a:extLst>
                  <a:ext uri="{0D108BD9-81ED-4DB2-BD59-A6C34878D82A}">
                    <a16:rowId xmlns:a16="http://schemas.microsoft.com/office/drawing/2014/main" val="1508304198"/>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6951741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968001"/>
            <a:ext cx="10947400" cy="9202519"/>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Self-harm in Children and Young People </a:t>
            </a:r>
          </a:p>
          <a:p>
            <a:endParaRPr lang="en-GB"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Facilitator: Herts MIND </a:t>
            </a:r>
          </a:p>
          <a:p>
            <a:pPr algn="l"/>
            <a:endParaRPr lang="en-GB" sz="2800" b="1" dirty="0">
              <a:latin typeface="Arial" panose="020B0604020202020204" pitchFamily="34" charset="0"/>
              <a:cs typeface="Arial" panose="020B0604020202020204" pitchFamily="34" charset="0"/>
            </a:endParaRPr>
          </a:p>
          <a:p>
            <a:pPr algn="l"/>
            <a:r>
              <a:rPr lang="en-GB" sz="2000" b="0" i="0" dirty="0">
                <a:solidFill>
                  <a:srgbClr val="2A2A2A"/>
                </a:solidFill>
                <a:effectLst/>
                <a:latin typeface="Arial" panose="020B0604020202020204" pitchFamily="34" charset="0"/>
              </a:rPr>
              <a:t>This session provides an overview of types of self-harm and how they present in children and young people. Attendees will be provided with an overview of the common warning signs and causes of self-harm in children and young people. The session will help improve confidence in attendees to support children and young people by identifying causes, considering the effects of myths and stigma, along with how to have conversations about self-harming behaviours. The session closes by ensuring attendees are aware of the support available for children and young people across Hertfordshire and nationally in the form of support services, apps and websites.</a:t>
            </a:r>
          </a:p>
          <a:p>
            <a:pPr algn="l"/>
            <a:endParaRPr lang="en-GB" sz="2000" b="0" i="0" dirty="0">
              <a:solidFill>
                <a:srgbClr val="2A2A2A"/>
              </a:solidFill>
              <a:effectLst/>
              <a:latin typeface="Arial" panose="020B0604020202020204" pitchFamily="34" charset="0"/>
            </a:endParaRPr>
          </a:p>
          <a:p>
            <a:pPr algn="l"/>
            <a:r>
              <a:rPr lang="en-GB" sz="2000" b="0" i="0" dirty="0">
                <a:solidFill>
                  <a:srgbClr val="2A2A2A"/>
                </a:solidFill>
                <a:effectLst/>
                <a:latin typeface="Arial" panose="020B0604020202020204" pitchFamily="34" charset="0"/>
              </a:rPr>
              <a:t>By the end of the session, attendees will be expected to:</a:t>
            </a:r>
          </a:p>
          <a:p>
            <a:pPr algn="l"/>
            <a:endParaRPr lang="en-GB" sz="2000" b="0" i="0" dirty="0">
              <a:solidFill>
                <a:srgbClr val="2A2A2A"/>
              </a:solidFill>
              <a:effectLst/>
              <a:latin typeface="Arial" panose="020B0604020202020204" pitchFamily="34" charset="0"/>
            </a:endParaRP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Have an increased knowledge as to how self-harm presents in children and young people</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Be able to spot the warning signs of self-harm in children and young people, both physical and emotional</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Consider the effect of myths and stigma on how you approach the topic of self-harm with children and young people</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Be more equipped to support children and young people to manage their self-harming behaviour</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Have an awareness of further self-harm support services, apps or websites for children and young people</a:t>
            </a:r>
          </a:p>
          <a:p>
            <a:pPr algn="l"/>
            <a:endParaRPr lang="en-GB" sz="2800" dirty="0">
              <a:latin typeface="Arial" panose="020B0604020202020204" pitchFamily="34" charset="0"/>
            </a:endParaRPr>
          </a:p>
          <a:p>
            <a:pPr algn="l"/>
            <a:r>
              <a:rPr lang="en-GB" sz="2800" b="1" i="0" dirty="0">
                <a:effectLst/>
                <a:latin typeface="Arial" panose="020B0604020202020204" pitchFamily="34" charset="0"/>
              </a:rPr>
              <a:t>All sessions are 2hrs</a:t>
            </a: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13935087"/>
              </p:ext>
            </p:extLst>
          </p:nvPr>
        </p:nvGraphicFramePr>
        <p:xfrm>
          <a:off x="2291316" y="12373599"/>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14 May 2024 1:30pm</a:t>
                      </a:r>
                    </a:p>
                  </a:txBody>
                  <a:tcPr/>
                </a:tc>
                <a:tc>
                  <a:txBody>
                    <a:bodyPr/>
                    <a:lstStyle/>
                    <a:p>
                      <a:r>
                        <a:rPr lang="en-GB" dirty="0"/>
                        <a:t>Places available </a:t>
                      </a:r>
                    </a:p>
                  </a:txBody>
                  <a:tcPr/>
                </a:tc>
                <a:extLst>
                  <a:ext uri="{0D108BD9-81ED-4DB2-BD59-A6C34878D82A}">
                    <a16:rowId xmlns:a16="http://schemas.microsoft.com/office/drawing/2014/main" val="1537764137"/>
                  </a:ext>
                </a:extLst>
              </a:tr>
              <a:tr h="370840">
                <a:tc>
                  <a:txBody>
                    <a:bodyPr/>
                    <a:lstStyle/>
                    <a:p>
                      <a:r>
                        <a:rPr lang="en-GB" dirty="0"/>
                        <a:t>24 Oct 2024 9:30am</a:t>
                      </a:r>
                    </a:p>
                  </a:txBody>
                  <a:tcPr/>
                </a:tc>
                <a:tc>
                  <a:txBody>
                    <a:bodyPr/>
                    <a:lstStyle/>
                    <a:p>
                      <a:r>
                        <a:rPr lang="en-GB" dirty="0"/>
                        <a:t>Places available </a:t>
                      </a:r>
                    </a:p>
                  </a:txBody>
                  <a:tcPr/>
                </a:tc>
                <a:extLst>
                  <a:ext uri="{0D108BD9-81ED-4DB2-BD59-A6C34878D82A}">
                    <a16:rowId xmlns:a16="http://schemas.microsoft.com/office/drawing/2014/main" val="176315974"/>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6950849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968001"/>
            <a:ext cx="10947400" cy="10002738"/>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Anxiety in Children and Young People </a:t>
            </a:r>
          </a:p>
          <a:p>
            <a:endParaRPr lang="en-GB"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Facilitator: Herts MIND </a:t>
            </a:r>
          </a:p>
          <a:p>
            <a:pPr algn="l"/>
            <a:endParaRPr lang="en-GB" sz="2800" b="1" dirty="0">
              <a:latin typeface="Arial" panose="020B0604020202020204" pitchFamily="34" charset="0"/>
              <a:cs typeface="Arial" panose="020B0604020202020204" pitchFamily="34" charset="0"/>
            </a:endParaRPr>
          </a:p>
          <a:p>
            <a:pPr algn="l"/>
            <a:r>
              <a:rPr lang="en-GB" sz="2400" b="0" i="0" dirty="0">
                <a:effectLst/>
                <a:latin typeface="Arial" panose="020B0604020202020204" pitchFamily="34" charset="0"/>
              </a:rPr>
              <a:t>This session provides an overview of the types of anxiety conditions and how they present in children and young people. Attendees will be provided with an overview of the common warning signs of anxiety in children and young people, as well as common causes. The session will help improve confidence in attendees around supporting children and young people to manage their anxiety. The session closes by ensuring attendees are aware of the support available for children and young people across Hertfordshire and nationally in the form of support services, apps and websites.</a:t>
            </a:r>
          </a:p>
          <a:p>
            <a:pPr algn="l"/>
            <a:endParaRPr lang="en-GB" sz="2400" dirty="0">
              <a:latin typeface="Arial" panose="020B0604020202020204" pitchFamily="34" charset="0"/>
            </a:endParaRPr>
          </a:p>
          <a:p>
            <a:pPr algn="l"/>
            <a:r>
              <a:rPr lang="en-GB" sz="2400" b="0" i="0" dirty="0">
                <a:effectLst/>
                <a:latin typeface="Arial" panose="020B0604020202020204" pitchFamily="34" charset="0"/>
              </a:rPr>
              <a:t>By the end of the session, attendees will be expected to:</a:t>
            </a:r>
          </a:p>
          <a:p>
            <a:pPr algn="l"/>
            <a:endParaRPr lang="en-GB" sz="2400" b="0" i="0" dirty="0">
              <a:effectLst/>
              <a:latin typeface="Arial" panose="020B0604020202020204" pitchFamily="34" charset="0"/>
            </a:endParaRPr>
          </a:p>
          <a:p>
            <a:pPr marL="342900" indent="-342900" algn="l">
              <a:buFont typeface="Arial" panose="020B0604020202020204" pitchFamily="34" charset="0"/>
              <a:buChar char="•"/>
            </a:pPr>
            <a:r>
              <a:rPr lang="en-GB" sz="2400" b="0" i="0" dirty="0">
                <a:effectLst/>
                <a:latin typeface="Arial" panose="020B0604020202020204" pitchFamily="34" charset="0"/>
              </a:rPr>
              <a:t>Have an increased knowledge as to what anxiety is and how it presents in children and young people</a:t>
            </a:r>
          </a:p>
          <a:p>
            <a:pPr marL="342900" indent="-342900" algn="l">
              <a:buFont typeface="Arial" panose="020B0604020202020204" pitchFamily="34" charset="0"/>
              <a:buChar char="•"/>
            </a:pPr>
            <a:r>
              <a:rPr lang="en-GB" sz="2400" b="0" i="0" dirty="0">
                <a:effectLst/>
                <a:latin typeface="Arial" panose="020B0604020202020204" pitchFamily="34" charset="0"/>
              </a:rPr>
              <a:t>Spot the warning signs of anxiety in children and young people</a:t>
            </a:r>
          </a:p>
          <a:p>
            <a:pPr marL="342900" indent="-342900" algn="l">
              <a:buFont typeface="Arial" panose="020B0604020202020204" pitchFamily="34" charset="0"/>
              <a:buChar char="•"/>
            </a:pPr>
            <a:r>
              <a:rPr lang="en-GB" sz="2400" b="0" i="0" dirty="0">
                <a:effectLst/>
                <a:latin typeface="Arial" panose="020B0604020202020204" pitchFamily="34" charset="0"/>
              </a:rPr>
              <a:t>Identify the causes of anxiety in children and young people</a:t>
            </a:r>
          </a:p>
          <a:p>
            <a:pPr marL="342900" indent="-342900" algn="l">
              <a:buFont typeface="Arial" panose="020B0604020202020204" pitchFamily="34" charset="0"/>
              <a:buChar char="•"/>
            </a:pPr>
            <a:r>
              <a:rPr lang="en-GB" sz="2400" b="0" i="0" dirty="0">
                <a:effectLst/>
                <a:latin typeface="Arial" panose="020B0604020202020204" pitchFamily="34" charset="0"/>
              </a:rPr>
              <a:t>Be more equipped to support children and young people to manage anxiety</a:t>
            </a:r>
          </a:p>
          <a:p>
            <a:pPr marL="342900" indent="-342900" algn="l">
              <a:buFont typeface="Arial" panose="020B0604020202020204" pitchFamily="34" charset="0"/>
              <a:buChar char="•"/>
            </a:pPr>
            <a:r>
              <a:rPr lang="en-GB" sz="2400" b="0" i="0" dirty="0">
                <a:effectLst/>
                <a:latin typeface="Arial" panose="020B0604020202020204" pitchFamily="34" charset="0"/>
              </a:rPr>
              <a:t>Have an awareness of further anxiety services, apps or websites to support children and young people</a:t>
            </a:r>
          </a:p>
          <a:p>
            <a:pPr algn="l"/>
            <a:endParaRPr lang="en-GB" sz="2800" dirty="0">
              <a:latin typeface="Arial" panose="020B0604020202020204" pitchFamily="34" charset="0"/>
            </a:endParaRPr>
          </a:p>
          <a:p>
            <a:pPr algn="l"/>
            <a:r>
              <a:rPr lang="en-GB" sz="2800" b="1" i="0" dirty="0">
                <a:effectLst/>
                <a:latin typeface="Arial" panose="020B0604020202020204" pitchFamily="34" charset="0"/>
              </a:rPr>
              <a:t>All sessions are 2hrs</a:t>
            </a: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652899688"/>
              </p:ext>
            </p:extLst>
          </p:nvPr>
        </p:nvGraphicFramePr>
        <p:xfrm>
          <a:off x="2120900" y="12480279"/>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12 March 2024 1:30pm</a:t>
                      </a:r>
                    </a:p>
                  </a:txBody>
                  <a:tcPr/>
                </a:tc>
                <a:tc>
                  <a:txBody>
                    <a:bodyPr/>
                    <a:lstStyle/>
                    <a:p>
                      <a:r>
                        <a:rPr lang="en-GB" dirty="0"/>
                        <a:t>Fully booked </a:t>
                      </a:r>
                    </a:p>
                  </a:txBody>
                  <a:tcPr/>
                </a:tc>
                <a:extLst>
                  <a:ext uri="{0D108BD9-81ED-4DB2-BD59-A6C34878D82A}">
                    <a16:rowId xmlns:a16="http://schemas.microsoft.com/office/drawing/2014/main" val="2337880415"/>
                  </a:ext>
                </a:extLst>
              </a:tr>
              <a:tr h="370840">
                <a:tc>
                  <a:txBody>
                    <a:bodyPr/>
                    <a:lstStyle/>
                    <a:p>
                      <a:r>
                        <a:rPr lang="en-GB" dirty="0"/>
                        <a:t>30 May 2024 9:30am</a:t>
                      </a:r>
                    </a:p>
                  </a:txBody>
                  <a:tcPr/>
                </a:tc>
                <a:tc>
                  <a:txBody>
                    <a:bodyPr/>
                    <a:lstStyle/>
                    <a:p>
                      <a:r>
                        <a:rPr lang="en-GB" dirty="0"/>
                        <a:t>Places available </a:t>
                      </a:r>
                    </a:p>
                  </a:txBody>
                  <a:tcPr/>
                </a:tc>
                <a:extLst>
                  <a:ext uri="{0D108BD9-81ED-4DB2-BD59-A6C34878D82A}">
                    <a16:rowId xmlns:a16="http://schemas.microsoft.com/office/drawing/2014/main" val="1802642094"/>
                  </a:ext>
                </a:extLst>
              </a:tr>
              <a:tr h="370840">
                <a:tc>
                  <a:txBody>
                    <a:bodyPr/>
                    <a:lstStyle/>
                    <a:p>
                      <a:r>
                        <a:rPr lang="en-GB" dirty="0"/>
                        <a:t>4 Nov 2024 1:30pm</a:t>
                      </a:r>
                    </a:p>
                  </a:txBody>
                  <a:tcPr/>
                </a:tc>
                <a:tc>
                  <a:txBody>
                    <a:bodyPr/>
                    <a:lstStyle/>
                    <a:p>
                      <a:r>
                        <a:rPr lang="en-GB" dirty="0"/>
                        <a:t>Places available</a:t>
                      </a:r>
                    </a:p>
                  </a:txBody>
                  <a:tcPr/>
                </a:tc>
                <a:extLst>
                  <a:ext uri="{0D108BD9-81ED-4DB2-BD59-A6C34878D82A}">
                    <a16:rowId xmlns:a16="http://schemas.microsoft.com/office/drawing/2014/main" val="478786220"/>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8124745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7325082"/>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Introduction to Mental Health </a:t>
            </a:r>
          </a:p>
          <a:p>
            <a:endParaRPr lang="en-GB" sz="16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Target Audience: </a:t>
            </a:r>
          </a:p>
          <a:p>
            <a:r>
              <a:rPr lang="en-GB" sz="2400" dirty="0">
                <a:latin typeface="Arial" panose="020B0604020202020204" pitchFamily="34" charset="0"/>
                <a:cs typeface="Arial" panose="020B0604020202020204" pitchFamily="34" charset="0"/>
              </a:rPr>
              <a:t>Practitioners working with children and young people (age groups primary  years 5 and 6, secondary schools and colleges) </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Facilitator: </a:t>
            </a:r>
          </a:p>
          <a:p>
            <a:r>
              <a:rPr lang="en-GB" sz="2400" dirty="0">
                <a:latin typeface="Arial" panose="020B0604020202020204" pitchFamily="34" charset="0"/>
                <a:cs typeface="Arial" panose="020B0604020202020204" pitchFamily="34" charset="0"/>
              </a:rPr>
              <a:t>Herts Minds </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Overview: </a:t>
            </a:r>
          </a:p>
          <a:p>
            <a:endParaRPr lang="en-GB" sz="1600" b="1"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This session provides a universal introduction to mental health by increasing knowledge of how mental health relates to everyone. Individuals will be provided an overview of common mental health issues including, prevalence, signs and how they can affect young people. The session covers stigma and will help improve confidence in attendees around talking about mental health. The session closes with a brief overview of the 5-W2WB and makes attendees aware of the support available across Hertfordshire. This session is versatile in the audiences it may be tailored for.</a:t>
            </a: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3301249286"/>
              </p:ext>
            </p:extLst>
          </p:nvPr>
        </p:nvGraphicFramePr>
        <p:xfrm>
          <a:off x="1384300" y="10919050"/>
          <a:ext cx="8801100" cy="1371600"/>
        </p:xfrm>
        <a:graphic>
          <a:graphicData uri="http://schemas.openxmlformats.org/drawingml/2006/table">
            <a:tbl>
              <a:tblPr firstRow="1" bandRow="1">
                <a:tableStyleId>{5C22544A-7EE6-4342-B048-85BDC9FD1C3A}</a:tableStyleId>
              </a:tblPr>
              <a:tblGrid>
                <a:gridCol w="5143500">
                  <a:extLst>
                    <a:ext uri="{9D8B030D-6E8A-4147-A177-3AD203B41FA5}">
                      <a16:colId xmlns:a16="http://schemas.microsoft.com/office/drawing/2014/main" val="2062508448"/>
                    </a:ext>
                  </a:extLst>
                </a:gridCol>
                <a:gridCol w="36576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10 June 2024 10am to 11:30am</a:t>
                      </a:r>
                    </a:p>
                  </a:txBody>
                  <a:tcPr/>
                </a:tc>
                <a:tc>
                  <a:txBody>
                    <a:bodyPr/>
                    <a:lstStyle/>
                    <a:p>
                      <a:r>
                        <a:rPr lang="en-GB" dirty="0"/>
                        <a:t>Places available </a:t>
                      </a:r>
                    </a:p>
                  </a:txBody>
                  <a:tcPr/>
                </a:tc>
                <a:extLst>
                  <a:ext uri="{0D108BD9-81ED-4DB2-BD59-A6C34878D82A}">
                    <a16:rowId xmlns:a16="http://schemas.microsoft.com/office/drawing/2014/main" val="3000151101"/>
                  </a:ext>
                </a:extLst>
              </a:tr>
              <a:tr h="370840">
                <a:tc>
                  <a:txBody>
                    <a:bodyPr/>
                    <a:lstStyle/>
                    <a:p>
                      <a:r>
                        <a:rPr lang="en-GB" dirty="0"/>
                        <a:t>19 Nov 2024 2pm to 3:30pm</a:t>
                      </a:r>
                    </a:p>
                  </a:txBody>
                  <a:tcPr/>
                </a:tc>
                <a:tc>
                  <a:txBody>
                    <a:bodyPr/>
                    <a:lstStyle/>
                    <a:p>
                      <a:r>
                        <a:rPr lang="en-GB" dirty="0"/>
                        <a:t>Places available </a:t>
                      </a:r>
                    </a:p>
                  </a:txBody>
                  <a:tcPr/>
                </a:tc>
                <a:extLst>
                  <a:ext uri="{0D108BD9-81ED-4DB2-BD59-A6C34878D82A}">
                    <a16:rowId xmlns:a16="http://schemas.microsoft.com/office/drawing/2014/main" val="4230890955"/>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82800" y="1407911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1037891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6BE4D33D-5BFD-4C86-8918-186B94FE6DE6}"/>
              </a:ext>
            </a:extLst>
          </p:cNvPr>
          <p:cNvSpPr txBox="1"/>
          <p:nvPr/>
        </p:nvSpPr>
        <p:spPr>
          <a:xfrm>
            <a:off x="673100" y="3002682"/>
            <a:ext cx="10947400" cy="6894195"/>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LEARNING HUBS – Understanding Trauma and Trauma Informed Practice </a:t>
            </a:r>
          </a:p>
          <a:p>
            <a:endParaRPr lang="en-GB" sz="14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Delivered by: Trauma Informed Community Practice Lead, Children’s Services </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All professionals working with adults, children and families. </a:t>
            </a:r>
          </a:p>
          <a:p>
            <a:endParaRPr lang="en-GB" sz="1600" dirty="0">
              <a:latin typeface="Arial" panose="020B0604020202020204" pitchFamily="34" charset="0"/>
              <a:cs typeface="Arial" panose="020B0604020202020204" pitchFamily="34" charset="0"/>
            </a:endParaRPr>
          </a:p>
          <a:p>
            <a:pPr algn="l"/>
            <a:r>
              <a:rPr lang="en-GB" sz="1600" b="1" i="0" dirty="0">
                <a:solidFill>
                  <a:srgbClr val="2A2A2A"/>
                </a:solidFill>
                <a:effectLst/>
                <a:latin typeface="Arial" panose="020B0604020202020204" pitchFamily="34" charset="0"/>
              </a:rPr>
              <a:t>Sessions will include:</a:t>
            </a:r>
            <a:endParaRPr lang="en-GB" sz="1600" b="0" i="0" dirty="0">
              <a:solidFill>
                <a:srgbClr val="2A2A2A"/>
              </a:solidFill>
              <a:effectLst/>
              <a:latin typeface="Arial" panose="020B0604020202020204" pitchFamily="34" charset="0"/>
            </a:endParaRPr>
          </a:p>
          <a:p>
            <a:pPr algn="l"/>
            <a:r>
              <a:rPr lang="en-GB" sz="1600" b="0" i="0" dirty="0">
                <a:solidFill>
                  <a:srgbClr val="2A2A2A"/>
                </a:solidFill>
                <a:effectLst/>
                <a:latin typeface="Arial" panose="020B0604020202020204" pitchFamily="34" charset="0"/>
              </a:rPr>
              <a:t>The session will include what trauma is and the prevalence of this amongst the general population. It encourages the worker to think about how trauma impacts the people they work with and how they can adjust the lens they use to understand behaviour to better understand and meet the needs of the children, adults and families they work with. We will explore what trauma informed practice is and why we should approach all our work with this in mind.</a:t>
            </a:r>
          </a:p>
          <a:p>
            <a:pPr algn="l"/>
            <a:r>
              <a:rPr lang="en-GB" sz="1600" b="0" i="0" dirty="0">
                <a:solidFill>
                  <a:srgbClr val="2A2A2A"/>
                </a:solidFill>
                <a:effectLst/>
                <a:latin typeface="Arial" panose="020B0604020202020204" pitchFamily="34" charset="0"/>
              </a:rPr>
              <a:t> </a:t>
            </a:r>
          </a:p>
          <a:p>
            <a:pPr algn="l"/>
            <a:r>
              <a:rPr lang="en-GB" sz="1600" b="1" i="0" dirty="0">
                <a:solidFill>
                  <a:srgbClr val="2A2A2A"/>
                </a:solidFill>
                <a:effectLst/>
                <a:latin typeface="Arial" panose="020B0604020202020204" pitchFamily="34" charset="0"/>
              </a:rPr>
              <a:t>Course Objectives</a:t>
            </a:r>
            <a:endParaRPr lang="en-GB" sz="1600" b="0" i="0" dirty="0">
              <a:solidFill>
                <a:srgbClr val="2A2A2A"/>
              </a:solidFill>
              <a:effectLst/>
              <a:latin typeface="Arial" panose="020B0604020202020204" pitchFamily="34" charset="0"/>
            </a:endParaRPr>
          </a:p>
          <a:p>
            <a:pPr algn="l">
              <a:buFont typeface="Arial" panose="020B0604020202020204" pitchFamily="34" charset="0"/>
              <a:buChar char="•"/>
            </a:pPr>
            <a:r>
              <a:rPr lang="en-GB" sz="1600" b="0" i="0" dirty="0">
                <a:solidFill>
                  <a:srgbClr val="2A2A2A"/>
                </a:solidFill>
                <a:effectLst/>
                <a:latin typeface="Arial" panose="020B0604020202020204" pitchFamily="34" charset="0"/>
              </a:rPr>
              <a:t>Define trauma</a:t>
            </a:r>
          </a:p>
          <a:p>
            <a:pPr algn="l">
              <a:buFont typeface="Arial" panose="020B0604020202020204" pitchFamily="34" charset="0"/>
              <a:buChar char="•"/>
            </a:pPr>
            <a:r>
              <a:rPr lang="en-GB" sz="1600" b="0" i="0" dirty="0">
                <a:solidFill>
                  <a:srgbClr val="2A2A2A"/>
                </a:solidFill>
                <a:effectLst/>
                <a:latin typeface="Arial" panose="020B0604020202020204" pitchFamily="34" charset="0"/>
              </a:rPr>
              <a:t>Support professionals to be more curious about behaviour and how a trauma informed lens can aid this</a:t>
            </a:r>
          </a:p>
          <a:p>
            <a:pPr algn="l">
              <a:buFont typeface="Arial" panose="020B0604020202020204" pitchFamily="34" charset="0"/>
              <a:buChar char="•"/>
            </a:pPr>
            <a:r>
              <a:rPr lang="en-GB" sz="1600" b="0" i="0" dirty="0">
                <a:solidFill>
                  <a:srgbClr val="2A2A2A"/>
                </a:solidFill>
                <a:effectLst/>
                <a:latin typeface="Arial" panose="020B0604020202020204" pitchFamily="34" charset="0"/>
              </a:rPr>
              <a:t>To help professionals consider the psychological impact of trauma on themselves, colleagues, the children, adults and families they work with</a:t>
            </a:r>
          </a:p>
          <a:p>
            <a:pPr algn="l">
              <a:buFont typeface="Arial" panose="020B0604020202020204" pitchFamily="34" charset="0"/>
              <a:buChar char="•"/>
            </a:pPr>
            <a:r>
              <a:rPr lang="en-GB" sz="1600" b="0" i="0" dirty="0">
                <a:solidFill>
                  <a:srgbClr val="2A2A2A"/>
                </a:solidFill>
                <a:effectLst/>
                <a:latin typeface="Arial" panose="020B0604020202020204" pitchFamily="34" charset="0"/>
              </a:rPr>
              <a:t>Explore the key principles of trauma informed practice</a:t>
            </a:r>
          </a:p>
          <a:p>
            <a:pPr algn="l">
              <a:buFont typeface="Arial" panose="020B0604020202020204" pitchFamily="34" charset="0"/>
              <a:buChar char="•"/>
            </a:pPr>
            <a:endParaRPr lang="en-GB" sz="1600" dirty="0">
              <a:solidFill>
                <a:srgbClr val="2A2A2A"/>
              </a:solidFill>
              <a:latin typeface="Arial" panose="020B0604020202020204" pitchFamily="34" charset="0"/>
            </a:endParaRPr>
          </a:p>
          <a:p>
            <a:pPr algn="l"/>
            <a:r>
              <a:rPr lang="en-GB" sz="1600" b="0" i="0" dirty="0">
                <a:solidFill>
                  <a:srgbClr val="2A2A2A"/>
                </a:solidFill>
                <a:effectLst/>
                <a:latin typeface="Arial" panose="020B0604020202020204" pitchFamily="34" charset="0"/>
              </a:rPr>
              <a:t>All professionals can access our e-learning course </a:t>
            </a:r>
            <a:r>
              <a:rPr lang="en-GB" sz="1600" b="1" i="0" dirty="0">
                <a:solidFill>
                  <a:srgbClr val="2A2A2A"/>
                </a:solidFill>
                <a:effectLst/>
                <a:latin typeface="Arial" panose="020B0604020202020204" pitchFamily="34" charset="0"/>
              </a:rPr>
              <a:t>FREE OF CHARGE </a:t>
            </a:r>
            <a:r>
              <a:rPr lang="en-GB" sz="1600" b="0" i="0" dirty="0">
                <a:solidFill>
                  <a:srgbClr val="2A2A2A"/>
                </a:solidFill>
                <a:effectLst/>
                <a:latin typeface="Arial" panose="020B0604020202020204" pitchFamily="34" charset="0"/>
              </a:rPr>
              <a:t>– please visit </a:t>
            </a:r>
            <a:r>
              <a:rPr lang="en-GB" sz="1800" u="sng"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hlinkClick r:id="rId2"/>
              </a:rPr>
              <a:t>Trauma Awareness – e-learning course</a:t>
            </a:r>
            <a:endParaRPr lang="en-GB" sz="1800" u="sng"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endParaRPr>
          </a:p>
          <a:p>
            <a:pPr algn="l"/>
            <a:endParaRPr lang="en-GB" b="0" i="0" u="sng" dirty="0">
              <a:solidFill>
                <a:srgbClr val="0000FF"/>
              </a:solidFill>
              <a:latin typeface="Arial" panose="020B0604020202020204" pitchFamily="34" charset="0"/>
              <a:cs typeface="Times New Roman" panose="02020603050405020304" pitchFamily="18" charset="0"/>
            </a:endParaRPr>
          </a:p>
          <a:p>
            <a:pPr algn="l"/>
            <a:r>
              <a:rPr lang="en-GB" sz="1600" dirty="0">
                <a:solidFill>
                  <a:srgbClr val="2A2A2A"/>
                </a:solidFill>
                <a:latin typeface="Arial" panose="020B0604020202020204" pitchFamily="34" charset="0"/>
              </a:rPr>
              <a:t>The All-age Hertfordshire, All Partner Strategy can be access </a:t>
            </a:r>
            <a:r>
              <a:rPr lang="en-GB" sz="1600" dirty="0">
                <a:solidFill>
                  <a:srgbClr val="2A2A2A"/>
                </a:solidFill>
                <a:latin typeface="Arial" panose="020B0604020202020204" pitchFamily="34" charset="0"/>
                <a:hlinkClick r:id="rId3"/>
              </a:rPr>
              <a:t>here</a:t>
            </a:r>
            <a:r>
              <a:rPr lang="en-GB" sz="1600" dirty="0">
                <a:solidFill>
                  <a:srgbClr val="2A2A2A"/>
                </a:solidFill>
                <a:latin typeface="Arial" panose="020B0604020202020204" pitchFamily="34" charset="0"/>
              </a:rPr>
              <a:t>. </a:t>
            </a:r>
          </a:p>
          <a:p>
            <a:endParaRPr lang="en-GB" sz="1600" dirty="0">
              <a:latin typeface="Arial" panose="020B0604020202020204" pitchFamily="34" charset="0"/>
              <a:cs typeface="Arial" panose="020B0604020202020204" pitchFamily="34" charset="0"/>
            </a:endParaRPr>
          </a:p>
          <a:p>
            <a:endParaRPr lang="en-GB" sz="1400" b="1" dirty="0">
              <a:latin typeface="Arial" panose="020B0604020202020204" pitchFamily="34" charset="0"/>
              <a:cs typeface="Arial" panose="020B0604020202020204" pitchFamily="34" charset="0"/>
            </a:endParaRPr>
          </a:p>
        </p:txBody>
      </p:sp>
      <p:graphicFrame>
        <p:nvGraphicFramePr>
          <p:cNvPr id="8" name="Table 18">
            <a:extLst>
              <a:ext uri="{FF2B5EF4-FFF2-40B4-BE49-F238E27FC236}">
                <a16:creationId xmlns:a16="http://schemas.microsoft.com/office/drawing/2014/main" id="{DC3ED5A9-8DDC-4E82-BAB7-A8DB801E6EA7}"/>
              </a:ext>
            </a:extLst>
          </p:cNvPr>
          <p:cNvGraphicFramePr>
            <a:graphicFrameLocks noGrp="1"/>
          </p:cNvGraphicFramePr>
          <p:nvPr>
            <p:extLst>
              <p:ext uri="{D42A27DB-BD31-4B8C-83A1-F6EECF244321}">
                <p14:modId xmlns:p14="http://schemas.microsoft.com/office/powerpoint/2010/main" val="3406013643"/>
              </p:ext>
            </p:extLst>
          </p:nvPr>
        </p:nvGraphicFramePr>
        <p:xfrm>
          <a:off x="2082800" y="10098446"/>
          <a:ext cx="8128000" cy="1371600"/>
        </p:xfrm>
        <a:graphic>
          <a:graphicData uri="http://schemas.openxmlformats.org/drawingml/2006/table">
            <a:tbl>
              <a:tblPr firstRow="1" bandRow="1">
                <a:tableStyleId>{5C22544A-7EE6-4342-B048-85BDC9FD1C3A}</a:tableStyleId>
              </a:tblPr>
              <a:tblGrid>
                <a:gridCol w="4610100">
                  <a:extLst>
                    <a:ext uri="{9D8B030D-6E8A-4147-A177-3AD203B41FA5}">
                      <a16:colId xmlns:a16="http://schemas.microsoft.com/office/drawing/2014/main" val="2062508448"/>
                    </a:ext>
                  </a:extLst>
                </a:gridCol>
                <a:gridCol w="35179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13 March 2024 9:30am to 12noon </a:t>
                      </a:r>
                    </a:p>
                  </a:txBody>
                  <a:tcPr/>
                </a:tc>
                <a:tc>
                  <a:txBody>
                    <a:bodyPr/>
                    <a:lstStyle/>
                    <a:p>
                      <a:r>
                        <a:rPr lang="en-GB" dirty="0"/>
                        <a:t>2 places available</a:t>
                      </a:r>
                    </a:p>
                  </a:txBody>
                  <a:tcPr/>
                </a:tc>
                <a:extLst>
                  <a:ext uri="{0D108BD9-81ED-4DB2-BD59-A6C34878D82A}">
                    <a16:rowId xmlns:a16="http://schemas.microsoft.com/office/drawing/2014/main" val="3417945534"/>
                  </a:ext>
                </a:extLst>
              </a:tr>
              <a:tr h="370840">
                <a:tc>
                  <a:txBody>
                    <a:bodyPr/>
                    <a:lstStyle/>
                    <a:p>
                      <a:r>
                        <a:rPr lang="en-GB" dirty="0"/>
                        <a:t>18 March 2024 1:30pm to 4pm</a:t>
                      </a:r>
                    </a:p>
                  </a:txBody>
                  <a:tcPr/>
                </a:tc>
                <a:tc>
                  <a:txBody>
                    <a:bodyPr/>
                    <a:lstStyle/>
                    <a:p>
                      <a:r>
                        <a:rPr lang="en-GB" dirty="0"/>
                        <a:t>Places available </a:t>
                      </a:r>
                    </a:p>
                  </a:txBody>
                  <a:tcPr/>
                </a:tc>
                <a:extLst>
                  <a:ext uri="{0D108BD9-81ED-4DB2-BD59-A6C34878D82A}">
                    <a16:rowId xmlns:a16="http://schemas.microsoft.com/office/drawing/2014/main" val="331049348"/>
                  </a:ext>
                </a:extLst>
              </a:tr>
            </a:tbl>
          </a:graphicData>
        </a:graphic>
      </p:graphicFrame>
      <p:sp>
        <p:nvSpPr>
          <p:cNvPr id="9" name="Rectangle: Rounded Corners 8">
            <a:extLst>
              <a:ext uri="{FF2B5EF4-FFF2-40B4-BE49-F238E27FC236}">
                <a16:creationId xmlns:a16="http://schemas.microsoft.com/office/drawing/2014/main" id="{8FB4CFF9-5157-4099-A06B-FC652BFDB694}"/>
              </a:ext>
            </a:extLst>
          </p:cNvPr>
          <p:cNvSpPr/>
          <p:nvPr/>
        </p:nvSpPr>
        <p:spPr>
          <a:xfrm>
            <a:off x="2032000" y="12857957"/>
            <a:ext cx="8127999" cy="1269796"/>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
        <p:nvSpPr>
          <p:cNvPr id="7" name="Rectangle: Rounded Corners 6">
            <a:extLst>
              <a:ext uri="{FF2B5EF4-FFF2-40B4-BE49-F238E27FC236}">
                <a16:creationId xmlns:a16="http://schemas.microsoft.com/office/drawing/2014/main" id="{0C393345-65A4-4840-9DAE-625DCE6CC0B4}"/>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570230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8679299"/>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Safeguarding Vulnerable Groups</a:t>
            </a:r>
          </a:p>
          <a:p>
            <a:r>
              <a:rPr lang="en-GB" sz="2400" b="1" dirty="0">
                <a:latin typeface="Arial" panose="020B0604020202020204" pitchFamily="34" charset="0"/>
                <a:cs typeface="Arial" panose="020B0604020202020204" pitchFamily="34" charset="0"/>
              </a:rPr>
              <a:t>This training is a full day course – 10am to 2:45pm </a:t>
            </a:r>
            <a:endParaRPr lang="en-GB" sz="2000" b="1"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 </a:t>
            </a:r>
          </a:p>
          <a:p>
            <a:r>
              <a:rPr lang="en-GB" sz="2000" dirty="0">
                <a:latin typeface="Arial" panose="020B0604020202020204" pitchFamily="34" charset="0"/>
                <a:cs typeface="Arial" panose="020B0604020202020204" pitchFamily="34" charset="0"/>
              </a:rPr>
              <a:t>Practitioners working with children, young people and families </a:t>
            </a:r>
          </a:p>
          <a:p>
            <a:endParaRPr lang="en-GB" sz="2000" dirty="0">
              <a:latin typeface="Arial" panose="020B0604020202020204" pitchFamily="34" charset="0"/>
              <a:cs typeface="Arial" panose="020B0604020202020204" pitchFamily="34" charset="0"/>
            </a:endParaRPr>
          </a:p>
          <a:p>
            <a:r>
              <a:rPr lang="en-GB" sz="2000" b="1" i="0" dirty="0">
                <a:solidFill>
                  <a:srgbClr val="2A2A2A"/>
                </a:solidFill>
                <a:effectLst/>
                <a:latin typeface="Arial" panose="020B0604020202020204" pitchFamily="34" charset="0"/>
              </a:rPr>
              <a:t>Aim of the Course:</a:t>
            </a:r>
            <a:r>
              <a:rPr lang="en-GB" sz="2000" b="0" i="0" dirty="0">
                <a:solidFill>
                  <a:srgbClr val="2A2A2A"/>
                </a:solidFill>
                <a:effectLst/>
                <a:latin typeface="Arial" panose="020B0604020202020204" pitchFamily="34" charset="0"/>
              </a:rPr>
              <a:t> This is a multi-agency course giving practitioners from a range of agencies the opportunity to consider and discuss safeguarding issues that arise for vulnerable children and young people.</a:t>
            </a:r>
          </a:p>
          <a:p>
            <a:endParaRPr lang="en-GB" sz="2000" dirty="0">
              <a:solidFill>
                <a:srgbClr val="2A2A2A"/>
              </a:solidFill>
              <a:latin typeface="Arial" panose="020B0604020202020204" pitchFamily="34" charset="0"/>
              <a:cs typeface="Arial" panose="020B0604020202020204" pitchFamily="34" charset="0"/>
            </a:endParaRPr>
          </a:p>
          <a:p>
            <a:r>
              <a:rPr lang="en-GB" sz="2000" dirty="0">
                <a:solidFill>
                  <a:srgbClr val="2A2A2A"/>
                </a:solidFill>
                <a:latin typeface="Arial" panose="020B0604020202020204" pitchFamily="34" charset="0"/>
                <a:cs typeface="Arial" panose="020B0604020202020204" pitchFamily="34" charset="0"/>
              </a:rPr>
              <a:t>Learning Outcomes: </a:t>
            </a:r>
          </a:p>
          <a:p>
            <a:endParaRPr lang="en-GB" sz="2000" dirty="0">
              <a:solidFill>
                <a:srgbClr val="2A2A2A"/>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be able to recognise the categories of abuse and the impact that abuse has on vulnerable children and young people, including a particular focus on neglect and early help</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increase knowledge regarding the prevalence of the abuse of vulnerable children and young people</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raise awareness of the issues particular to working with children who have a disability</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understand the responses required from professionals and others involved with vulnerable children and young people in order to adequately protect them</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consider some of the barriers to detection and disclosure of the abuse of children and young people with disabilities</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consider the findings of recent reviews, both locally and nationally, as well as key legislation and guidance and how this impacts on practice</a:t>
            </a:r>
          </a:p>
          <a:p>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2589043679"/>
              </p:ext>
            </p:extLst>
          </p:nvPr>
        </p:nvGraphicFramePr>
        <p:xfrm>
          <a:off x="2032000" y="11730745"/>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20 June 2024 </a:t>
                      </a:r>
                    </a:p>
                  </a:txBody>
                  <a:tcPr/>
                </a:tc>
                <a:tc>
                  <a:txBody>
                    <a:bodyPr/>
                    <a:lstStyle/>
                    <a:p>
                      <a:r>
                        <a:rPr lang="en-GB" dirty="0"/>
                        <a:t>Place available </a:t>
                      </a:r>
                    </a:p>
                  </a:txBody>
                  <a:tcPr/>
                </a:tc>
                <a:extLst>
                  <a:ext uri="{0D108BD9-81ED-4DB2-BD59-A6C34878D82A}">
                    <a16:rowId xmlns:a16="http://schemas.microsoft.com/office/drawing/2014/main" val="2907795489"/>
                  </a:ext>
                </a:extLst>
              </a:tr>
              <a:tr h="370840">
                <a:tc>
                  <a:txBody>
                    <a:bodyPr/>
                    <a:lstStyle/>
                    <a:p>
                      <a:r>
                        <a:rPr lang="en-GB" dirty="0"/>
                        <a:t>22 January 2025</a:t>
                      </a:r>
                    </a:p>
                  </a:txBody>
                  <a:tcPr/>
                </a:tc>
                <a:tc>
                  <a:txBody>
                    <a:bodyPr/>
                    <a:lstStyle/>
                    <a:p>
                      <a:r>
                        <a:rPr lang="en-GB" dirty="0"/>
                        <a:t>Places available </a:t>
                      </a:r>
                    </a:p>
                  </a:txBody>
                  <a:tcPr/>
                </a:tc>
                <a:extLst>
                  <a:ext uri="{0D108BD9-81ED-4DB2-BD59-A6C34878D82A}">
                    <a16:rowId xmlns:a16="http://schemas.microsoft.com/office/drawing/2014/main" val="415098789"/>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82800" y="1407911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0640729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22300" y="2433128"/>
            <a:ext cx="10947400" cy="12495728"/>
          </a:xfrm>
          <a:prstGeom prst="rect">
            <a:avLst/>
          </a:prstGeom>
          <a:noFill/>
        </p:spPr>
        <p:txBody>
          <a:bodyPr wrap="square" rtlCol="0">
            <a:spAutoFit/>
          </a:bodyPr>
          <a:lstStyle/>
          <a:p>
            <a:r>
              <a:rPr lang="en-GB" sz="4000" b="1" dirty="0">
                <a:latin typeface="Arial" panose="020B0604020202020204" pitchFamily="34" charset="0"/>
                <a:cs typeface="Arial" panose="020B0604020202020204" pitchFamily="34" charset="0"/>
              </a:rPr>
              <a:t>Perinatal Training – 2 Day course</a:t>
            </a:r>
          </a:p>
          <a:p>
            <a:endParaRPr lang="en-GB" b="1"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Target Audience: </a:t>
            </a:r>
          </a:p>
          <a:p>
            <a:r>
              <a:rPr lang="en-GB" dirty="0">
                <a:solidFill>
                  <a:srgbClr val="2A2A2A"/>
                </a:solidFill>
                <a:latin typeface="Arial" panose="020B0604020202020204" pitchFamily="34" charset="0"/>
              </a:rPr>
              <a:t>The training is for any professionals working Adults, Children and Families </a:t>
            </a:r>
          </a:p>
          <a:p>
            <a:endParaRPr lang="en-GB" dirty="0">
              <a:solidFill>
                <a:srgbClr val="2A2A2A"/>
              </a:solidFill>
              <a:latin typeface="Arial" panose="020B0604020202020204" pitchFamily="34" charset="0"/>
            </a:endParaRPr>
          </a:p>
          <a:p>
            <a:r>
              <a:rPr lang="en-GB" b="1" dirty="0">
                <a:solidFill>
                  <a:srgbClr val="2A2A2A"/>
                </a:solidFill>
                <a:latin typeface="Arial" panose="020B0604020202020204" pitchFamily="34" charset="0"/>
              </a:rPr>
              <a:t>Facilitator: </a:t>
            </a:r>
          </a:p>
          <a:p>
            <a:r>
              <a:rPr lang="en-GB" dirty="0">
                <a:latin typeface="Arial" panose="020B0604020202020204" pitchFamily="34" charset="0"/>
                <a:cs typeface="Arial" panose="020B0604020202020204" pitchFamily="34" charset="0"/>
              </a:rPr>
              <a:t>Hertfordshire Community Perinatal Team </a:t>
            </a:r>
          </a:p>
          <a:p>
            <a:endParaRPr lang="en-GB" sz="2000" dirty="0">
              <a:latin typeface="Arial" panose="020B0604020202020204" pitchFamily="34" charset="0"/>
              <a:cs typeface="Arial" panose="020B0604020202020204" pitchFamily="34" charset="0"/>
            </a:endParaRPr>
          </a:p>
          <a:p>
            <a:pPr algn="l"/>
            <a:r>
              <a:rPr lang="en-GB" sz="1400" b="1" i="0" dirty="0">
                <a:solidFill>
                  <a:srgbClr val="2A2A2A"/>
                </a:solidFill>
                <a:effectLst/>
                <a:latin typeface="Arial" panose="020B0604020202020204" pitchFamily="34" charset="0"/>
              </a:rPr>
              <a:t>Day 1</a:t>
            </a:r>
            <a:r>
              <a:rPr lang="en-GB" sz="1400" b="0" i="0" dirty="0">
                <a:solidFill>
                  <a:srgbClr val="2A2A2A"/>
                </a:solidFill>
                <a:effectLst/>
                <a:latin typeface="Arial" panose="020B0604020202020204" pitchFamily="34" charset="0"/>
              </a:rPr>
              <a:t> – What You Need to Know to Assess Perinatal Mental Health Problems - a generally introduction and foundation that everyone should do</a:t>
            </a:r>
          </a:p>
          <a:p>
            <a:pPr algn="l"/>
            <a:r>
              <a:rPr lang="en-GB" sz="1400" b="1" i="0" dirty="0">
                <a:solidFill>
                  <a:srgbClr val="2A2A2A"/>
                </a:solidFill>
                <a:effectLst/>
                <a:latin typeface="Arial" panose="020B0604020202020204" pitchFamily="34" charset="0"/>
              </a:rPr>
              <a:t>Aim</a:t>
            </a:r>
            <a:r>
              <a:rPr lang="en-GB" sz="1400" b="0" i="0" dirty="0">
                <a:solidFill>
                  <a:srgbClr val="2A2A2A"/>
                </a:solidFill>
                <a:effectLst/>
                <a:latin typeface="Arial" panose="020B0604020202020204" pitchFamily="34" charset="0"/>
              </a:rPr>
              <a:t>: To provide a multi-agency introduction to perinatal mental health and what support perinatal mental health teams can offer women and their families.</a:t>
            </a:r>
          </a:p>
          <a:p>
            <a:pPr algn="l"/>
            <a:r>
              <a:rPr lang="en-GB" sz="1400" b="1" i="0" dirty="0">
                <a:solidFill>
                  <a:srgbClr val="2A2A2A"/>
                </a:solidFill>
                <a:effectLst/>
                <a:latin typeface="Arial" panose="020B0604020202020204" pitchFamily="34" charset="0"/>
              </a:rPr>
              <a:t>Main topics to be covered:</a:t>
            </a:r>
            <a:endParaRPr lang="en-GB" sz="1400" b="0" i="0" dirty="0">
              <a:solidFill>
                <a:srgbClr val="2A2A2A"/>
              </a:solidFill>
              <a:effectLst/>
              <a:latin typeface="Arial" panose="020B0604020202020204" pitchFamily="34" charset="0"/>
            </a:endParaRPr>
          </a:p>
          <a:p>
            <a:pPr algn="l">
              <a:buFont typeface="Arial" panose="020B0604020202020204" pitchFamily="34" charset="0"/>
              <a:buChar char="•"/>
            </a:pPr>
            <a:r>
              <a:rPr lang="en-GB" sz="1400" b="0" i="0" dirty="0">
                <a:solidFill>
                  <a:srgbClr val="2A2A2A"/>
                </a:solidFill>
                <a:effectLst/>
                <a:latin typeface="Arial" panose="020B0604020202020204" pitchFamily="34" charset="0"/>
              </a:rPr>
              <a:t>Understanding and Managing Perinatal Risk </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Referrals to the Perinatal Team and what the Perinatal Team do</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Lived experience</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The parent infant relationship</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Partner’s mental health</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Overview of Anxiety Disorders, Trauma and Eating Disorders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Personality disorders and young mums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Perinatal loss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Working with neuro divergence</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Using medication in the perinatal period</a:t>
            </a:r>
          </a:p>
          <a:p>
            <a:pPr algn="l"/>
            <a:endParaRPr lang="en-GB" sz="1400" b="0" i="0" dirty="0">
              <a:solidFill>
                <a:srgbClr val="2A2A2A"/>
              </a:solidFill>
              <a:effectLst/>
              <a:latin typeface="Arial" panose="020B0604020202020204" pitchFamily="34" charset="0"/>
            </a:endParaRPr>
          </a:p>
          <a:p>
            <a:pPr algn="l"/>
            <a:r>
              <a:rPr lang="en-GB" sz="1400" b="1" i="0" dirty="0">
                <a:solidFill>
                  <a:srgbClr val="2A2A2A"/>
                </a:solidFill>
                <a:effectLst/>
                <a:latin typeface="Arial" panose="020B0604020202020204" pitchFamily="34" charset="0"/>
              </a:rPr>
              <a:t>Day 2</a:t>
            </a:r>
            <a:r>
              <a:rPr lang="en-GB" sz="1400" b="0" i="0" dirty="0">
                <a:solidFill>
                  <a:srgbClr val="2A2A2A"/>
                </a:solidFill>
                <a:effectLst/>
                <a:latin typeface="Arial" panose="020B0604020202020204" pitchFamily="34" charset="0"/>
              </a:rPr>
              <a:t> – Perinatal Mental Health Conditions and their Treatment - builds on day 1 and goes into more depth about specific disorders and their treatment.</a:t>
            </a:r>
          </a:p>
          <a:p>
            <a:pPr algn="l"/>
            <a:r>
              <a:rPr lang="en-GB" sz="1400" b="0" i="0" dirty="0">
                <a:solidFill>
                  <a:srgbClr val="2A2A2A"/>
                </a:solidFill>
                <a:effectLst/>
                <a:latin typeface="Arial" panose="020B0604020202020204" pitchFamily="34" charset="0"/>
              </a:rPr>
              <a:t> </a:t>
            </a:r>
          </a:p>
          <a:p>
            <a:pPr algn="l"/>
            <a:r>
              <a:rPr lang="en-GB" sz="1400" b="1" i="0" dirty="0">
                <a:solidFill>
                  <a:srgbClr val="2A2A2A"/>
                </a:solidFill>
                <a:effectLst/>
                <a:latin typeface="Arial" panose="020B0604020202020204" pitchFamily="34" charset="0"/>
              </a:rPr>
              <a:t>Aim:</a:t>
            </a:r>
            <a:endParaRPr lang="en-GB" sz="1400" b="0" i="0" dirty="0">
              <a:solidFill>
                <a:srgbClr val="2A2A2A"/>
              </a:solidFill>
              <a:effectLst/>
              <a:latin typeface="Arial" panose="020B0604020202020204" pitchFamily="34" charset="0"/>
            </a:endParaRPr>
          </a:p>
          <a:p>
            <a:pPr algn="l"/>
            <a:r>
              <a:rPr lang="en-GB" sz="1400" b="0" i="0" dirty="0">
                <a:solidFill>
                  <a:srgbClr val="2A2A2A"/>
                </a:solidFill>
                <a:effectLst/>
                <a:latin typeface="Arial" panose="020B0604020202020204" pitchFamily="34" charset="0"/>
              </a:rPr>
              <a:t>To provide an introduction to perinatal mental health and what support perinatal mental health teams can offer women and their families.</a:t>
            </a:r>
          </a:p>
          <a:p>
            <a:pPr algn="l"/>
            <a:r>
              <a:rPr lang="en-GB" sz="1400" b="1" i="0" dirty="0">
                <a:solidFill>
                  <a:srgbClr val="2A2A2A"/>
                </a:solidFill>
                <a:effectLst/>
                <a:latin typeface="Arial" panose="020B0604020202020204" pitchFamily="34" charset="0"/>
              </a:rPr>
              <a:t>Main topics to be covered:</a:t>
            </a:r>
            <a:endParaRPr lang="en-GB" sz="1400" b="0" i="0" dirty="0">
              <a:solidFill>
                <a:srgbClr val="2A2A2A"/>
              </a:solidFill>
              <a:effectLst/>
              <a:latin typeface="Arial" panose="020B0604020202020204" pitchFamily="34" charset="0"/>
            </a:endParaRPr>
          </a:p>
          <a:p>
            <a:pPr algn="l">
              <a:buFont typeface="Arial" panose="020B0604020202020204" pitchFamily="34" charset="0"/>
              <a:buChar char="•"/>
            </a:pPr>
            <a:r>
              <a:rPr lang="en-GB" sz="1400" b="0" i="0" dirty="0">
                <a:solidFill>
                  <a:srgbClr val="2A2A2A"/>
                </a:solidFill>
                <a:effectLst/>
                <a:latin typeface="Arial" panose="020B0604020202020204" pitchFamily="34" charset="0"/>
              </a:rPr>
              <a:t>Understanding and Managing Perinatal Risk </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Referrals to the Perinatal Team and what the Perinatal Team do</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Lived experience</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The parent infant relationship</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Partner’s mental health</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Overview of Anxiety Disorders, Trauma and Eating Disorders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Personality disorders and young mums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Perinatal loss</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Working with neuro divergence</a:t>
            </a:r>
          </a:p>
          <a:p>
            <a:pPr algn="l">
              <a:buFont typeface="Arial" panose="020B0604020202020204" pitchFamily="34" charset="0"/>
              <a:buChar char="•"/>
            </a:pPr>
            <a:r>
              <a:rPr lang="en-GB" sz="1400" b="0" i="0" dirty="0">
                <a:solidFill>
                  <a:srgbClr val="2A2A2A"/>
                </a:solidFill>
                <a:effectLst/>
                <a:latin typeface="Arial" panose="020B0604020202020204" pitchFamily="34" charset="0"/>
              </a:rPr>
              <a:t>Using medication in the perinatal period</a:t>
            </a:r>
          </a:p>
          <a:p>
            <a:pPr algn="l"/>
            <a:endParaRPr lang="en-GB" sz="1200" b="0" i="0" dirty="0">
              <a:solidFill>
                <a:srgbClr val="2A2A2A"/>
              </a:solidFill>
              <a:effectLst/>
              <a:latin typeface="Arial" panose="020B0604020202020204" pitchFamily="34" charset="0"/>
            </a:endParaRPr>
          </a:p>
          <a:p>
            <a:pPr algn="ctr"/>
            <a:r>
              <a:rPr lang="en-GB" b="1" i="0" dirty="0">
                <a:solidFill>
                  <a:srgbClr val="FF0000"/>
                </a:solidFill>
                <a:effectLst/>
                <a:latin typeface="Arial" panose="020B0604020202020204" pitchFamily="34" charset="0"/>
              </a:rPr>
              <a:t>Please Note: this is a two-day course</a:t>
            </a:r>
            <a:r>
              <a:rPr lang="en-GB" b="1" dirty="0">
                <a:solidFill>
                  <a:srgbClr val="FF0000"/>
                </a:solidFill>
                <a:latin typeface="Arial" panose="020B0604020202020204" pitchFamily="34" charset="0"/>
              </a:rPr>
              <a:t>, which must be completed in the sets outlined below</a:t>
            </a:r>
            <a:r>
              <a:rPr lang="en-GB" b="1" i="0" dirty="0">
                <a:solidFill>
                  <a:srgbClr val="FF0000"/>
                </a:solidFill>
                <a:effectLst/>
                <a:latin typeface="Arial" panose="020B0604020202020204" pitchFamily="34" charset="0"/>
              </a:rPr>
              <a:t>. Day 1 must be completed before attending Day 2. All sessions are 9:30am to 4:15pm. </a:t>
            </a:r>
          </a:p>
          <a:p>
            <a:pPr algn="ctr"/>
            <a:endParaRPr lang="en-GB" b="1" dirty="0">
              <a:solidFill>
                <a:srgbClr val="FF0000"/>
              </a:solidFill>
              <a:latin typeface="Arial" panose="020B0604020202020204" pitchFamily="34" charset="0"/>
            </a:endParaRPr>
          </a:p>
          <a:p>
            <a:pPr algn="ctr"/>
            <a:endParaRPr lang="en-GB" b="1" i="0" dirty="0">
              <a:solidFill>
                <a:srgbClr val="FF0000"/>
              </a:solidFill>
              <a:effectLst/>
              <a:latin typeface="Arial" panose="020B0604020202020204" pitchFamily="34" charset="0"/>
            </a:endParaRPr>
          </a:p>
          <a:p>
            <a:pPr algn="ctr"/>
            <a:endParaRPr lang="en-GB" b="1" i="0" dirty="0">
              <a:solidFill>
                <a:srgbClr val="FF0000"/>
              </a:solidFill>
              <a:effectLst/>
              <a:latin typeface="Arial" panose="020B0604020202020204" pitchFamily="34" charset="0"/>
            </a:endParaRPr>
          </a:p>
          <a:p>
            <a:endParaRPr lang="en-GB" sz="2400" b="1" i="0" dirty="0">
              <a:solidFill>
                <a:srgbClr val="FF0000"/>
              </a:solidFill>
              <a:effectLst/>
              <a:latin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p:txBody>
      </p:sp>
      <p:graphicFrame>
        <p:nvGraphicFramePr>
          <p:cNvPr id="2" name="Table 1">
            <a:extLst>
              <a:ext uri="{FF2B5EF4-FFF2-40B4-BE49-F238E27FC236}">
                <a16:creationId xmlns:a16="http://schemas.microsoft.com/office/drawing/2014/main" id="{09766448-7999-6E3D-BC5A-ABF411408B9D}"/>
              </a:ext>
            </a:extLst>
          </p:cNvPr>
          <p:cNvGraphicFramePr>
            <a:graphicFrameLocks noGrp="1"/>
          </p:cNvGraphicFramePr>
          <p:nvPr>
            <p:extLst>
              <p:ext uri="{D42A27DB-BD31-4B8C-83A1-F6EECF244321}">
                <p14:modId xmlns:p14="http://schemas.microsoft.com/office/powerpoint/2010/main" val="3843906455"/>
              </p:ext>
            </p:extLst>
          </p:nvPr>
        </p:nvGraphicFramePr>
        <p:xfrm>
          <a:off x="2044700" y="13258800"/>
          <a:ext cx="7594601" cy="1396776"/>
        </p:xfrm>
        <a:graphic>
          <a:graphicData uri="http://schemas.openxmlformats.org/drawingml/2006/table">
            <a:tbl>
              <a:tblPr firstRow="1" firstCol="1" bandRow="1">
                <a:tableStyleId>{5C22544A-7EE6-4342-B048-85BDC9FD1C3A}</a:tableStyleId>
              </a:tblPr>
              <a:tblGrid>
                <a:gridCol w="2531253">
                  <a:extLst>
                    <a:ext uri="{9D8B030D-6E8A-4147-A177-3AD203B41FA5}">
                      <a16:colId xmlns:a16="http://schemas.microsoft.com/office/drawing/2014/main" val="2151011093"/>
                    </a:ext>
                  </a:extLst>
                </a:gridCol>
                <a:gridCol w="2531253">
                  <a:extLst>
                    <a:ext uri="{9D8B030D-6E8A-4147-A177-3AD203B41FA5}">
                      <a16:colId xmlns:a16="http://schemas.microsoft.com/office/drawing/2014/main" val="3103932968"/>
                    </a:ext>
                  </a:extLst>
                </a:gridCol>
                <a:gridCol w="2532095">
                  <a:extLst>
                    <a:ext uri="{9D8B030D-6E8A-4147-A177-3AD203B41FA5}">
                      <a16:colId xmlns:a16="http://schemas.microsoft.com/office/drawing/2014/main" val="4001132743"/>
                    </a:ext>
                  </a:extLst>
                </a:gridCol>
              </a:tblGrid>
              <a:tr h="349194">
                <a:tc>
                  <a:txBody>
                    <a:bodyPr/>
                    <a:lstStyle/>
                    <a:p>
                      <a:pPr>
                        <a:lnSpc>
                          <a:spcPct val="107000"/>
                        </a:lnSpc>
                        <a:spcAft>
                          <a:spcPts val="800"/>
                        </a:spcAft>
                      </a:pPr>
                      <a:r>
                        <a:rPr lang="en-GB" sz="2000" kern="100" dirty="0">
                          <a:effectLst/>
                        </a:rPr>
                        <a:t>1</a:t>
                      </a:r>
                      <a:r>
                        <a:rPr lang="en-GB" sz="2000" kern="100" baseline="30000" dirty="0">
                          <a:effectLst/>
                        </a:rPr>
                        <a:t>st</a:t>
                      </a:r>
                      <a:r>
                        <a:rPr lang="en-GB" sz="2000" kern="100" dirty="0">
                          <a:effectLst/>
                        </a:rPr>
                        <a:t> Date</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kern="100">
                          <a:effectLst/>
                        </a:rPr>
                        <a:t>2</a:t>
                      </a:r>
                      <a:r>
                        <a:rPr lang="en-GB" sz="2000" kern="100" baseline="30000">
                          <a:effectLst/>
                        </a:rPr>
                        <a:t>nd</a:t>
                      </a:r>
                      <a:r>
                        <a:rPr lang="en-GB" sz="2000" kern="100">
                          <a:effectLst/>
                        </a:rPr>
                        <a:t> Date</a:t>
                      </a:r>
                      <a:endParaRPr lang="en-GB"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kern="100">
                          <a:effectLst/>
                        </a:rPr>
                        <a:t>Availability </a:t>
                      </a:r>
                      <a:endParaRPr lang="en-GB"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3885642"/>
                  </a:ext>
                </a:extLst>
              </a:tr>
              <a:tr h="349194">
                <a:tc>
                  <a:txBody>
                    <a:bodyPr/>
                    <a:lstStyle/>
                    <a:p>
                      <a:pPr>
                        <a:lnSpc>
                          <a:spcPct val="107000"/>
                        </a:lnSpc>
                        <a:spcAft>
                          <a:spcPts val="800"/>
                        </a:spcAft>
                      </a:pPr>
                      <a:r>
                        <a:rPr lang="en-GB" sz="2000" kern="100" dirty="0">
                          <a:effectLst/>
                        </a:rPr>
                        <a:t>29 February 2024 </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kern="100">
                          <a:effectLst/>
                        </a:rPr>
                        <a:t>14 March 2024 </a:t>
                      </a:r>
                      <a:endParaRPr lang="en-GB"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kern="100" dirty="0">
                          <a:effectLst/>
                        </a:rPr>
                        <a:t>Places available </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46609218"/>
                  </a:ext>
                </a:extLst>
              </a:tr>
              <a:tr h="349194">
                <a:tc>
                  <a:txBody>
                    <a:bodyPr/>
                    <a:lstStyle/>
                    <a:p>
                      <a:pPr>
                        <a:lnSpc>
                          <a:spcPct val="107000"/>
                        </a:lnSpc>
                        <a:spcAft>
                          <a:spcPts val="800"/>
                        </a:spcAft>
                      </a:pPr>
                      <a:r>
                        <a:rPr lang="en-GB" sz="2000" kern="100" dirty="0">
                          <a:effectLst/>
                        </a:rPr>
                        <a:t>2 July 2024</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kern="100" dirty="0">
                          <a:effectLst/>
                        </a:rPr>
                        <a:t>9 July 2024 </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kern="100" dirty="0">
                          <a:effectLst/>
                        </a:rPr>
                        <a:t>Places available </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69685697"/>
                  </a:ext>
                </a:extLst>
              </a:tr>
              <a:tr h="349194">
                <a:tc>
                  <a:txBody>
                    <a:bodyPr/>
                    <a:lstStyle/>
                    <a:p>
                      <a:pPr>
                        <a:lnSpc>
                          <a:spcPct val="107000"/>
                        </a:lnSpc>
                        <a:spcAft>
                          <a:spcPts val="800"/>
                        </a:spcAft>
                      </a:pPr>
                      <a:r>
                        <a:rPr lang="en-GB" sz="2000" kern="100" dirty="0">
                          <a:effectLst/>
                        </a:rPr>
                        <a:t>13 November 2024 </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kern="100" dirty="0">
                          <a:effectLst/>
                        </a:rPr>
                        <a:t>20 November 2024</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kern="100" dirty="0">
                          <a:effectLst/>
                        </a:rPr>
                        <a:t>Places available </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26680998"/>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32000" y="15148076"/>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16946979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6217087"/>
          </a:xfrm>
          <a:prstGeom prst="rect">
            <a:avLst/>
          </a:prstGeom>
          <a:noFill/>
        </p:spPr>
        <p:txBody>
          <a:bodyPr wrap="square" rtlCol="0">
            <a:spAutoFit/>
          </a:bodyPr>
          <a:lstStyle/>
          <a:p>
            <a:r>
              <a:rPr lang="en-GB" sz="4800" b="1" dirty="0">
                <a:latin typeface="Arial" panose="020B0604020202020204" pitchFamily="34" charset="0"/>
                <a:cs typeface="Arial" panose="020B0604020202020204" pitchFamily="34" charset="0"/>
              </a:rPr>
              <a:t>MACE Panel </a:t>
            </a:r>
          </a:p>
          <a:p>
            <a:r>
              <a:rPr lang="en-GB" sz="4000" b="1" dirty="0">
                <a:latin typeface="Arial" panose="020B0604020202020204" pitchFamily="34" charset="0"/>
                <a:cs typeface="Arial" panose="020B0604020202020204" pitchFamily="34" charset="0"/>
              </a:rPr>
              <a:t>(Multi-agency Child Exploitation)</a:t>
            </a:r>
          </a:p>
          <a:p>
            <a:endParaRPr lang="en-GB" sz="2000" b="1" dirty="0">
              <a:solidFill>
                <a:srgbClr val="2A2A2A"/>
              </a:solidFill>
              <a:latin typeface="Arial" panose="020B0604020202020204" pitchFamily="34" charset="0"/>
              <a:cs typeface="Arial" panose="020B0604020202020204" pitchFamily="34" charset="0"/>
            </a:endParaRPr>
          </a:p>
          <a:p>
            <a:r>
              <a:rPr lang="en-GB" sz="2000" dirty="0">
                <a:solidFill>
                  <a:srgbClr val="2A2A2A"/>
                </a:solidFill>
                <a:latin typeface="Arial" panose="020B0604020202020204" pitchFamily="34" charset="0"/>
                <a:cs typeface="Arial" panose="020B0604020202020204" pitchFamily="34" charset="0"/>
              </a:rPr>
              <a:t>If you were unable to attend one of our Lunch &amp; Learn sessions to raise awareness of the processes and function of the MACE Panel, you can watch the recording of one of the sessions on our website. </a:t>
            </a:r>
          </a:p>
          <a:p>
            <a:endParaRPr lang="en-GB" sz="4800" dirty="0">
              <a:solidFill>
                <a:srgbClr val="2A2A2A"/>
              </a:solidFill>
              <a:latin typeface="Arial" panose="020B0604020202020204" pitchFamily="34" charset="0"/>
              <a:cs typeface="Arial" panose="020B0604020202020204" pitchFamily="34" charset="0"/>
            </a:endParaRPr>
          </a:p>
          <a:p>
            <a:r>
              <a:rPr lang="en-GB" sz="2000" dirty="0">
                <a:solidFill>
                  <a:srgbClr val="2A2A2A"/>
                </a:solidFill>
                <a:latin typeface="Arial" panose="020B0604020202020204" pitchFamily="34" charset="0"/>
                <a:cs typeface="Arial" panose="020B0604020202020204" pitchFamily="34" charset="0"/>
              </a:rPr>
              <a:t>The sessions explained what the structure of MACE is, how referrals are received and to emphasise the joint responsibilities in relation to safeguarding and preventing exploitation of children.</a:t>
            </a:r>
          </a:p>
          <a:p>
            <a:r>
              <a:rPr lang="en-GB" sz="2000" dirty="0">
                <a:solidFill>
                  <a:srgbClr val="2A2A2A"/>
                </a:solidFill>
                <a:latin typeface="Arial" panose="020B0604020202020204" pitchFamily="34" charset="0"/>
                <a:cs typeface="Arial" panose="020B0604020202020204" pitchFamily="34" charset="0"/>
              </a:rPr>
              <a:t>There will be a brief explanation of contextualised approaches and extra familial harm, with one / two case studies which demonstrates how a multi-agency approach works in this context</a:t>
            </a:r>
          </a:p>
          <a:p>
            <a:endParaRPr lang="en-GB" dirty="0">
              <a:solidFill>
                <a:srgbClr val="2A2A2A"/>
              </a:solidFill>
              <a:latin typeface="Arial" panose="020B0604020202020204" pitchFamily="34" charset="0"/>
            </a:endParaRPr>
          </a:p>
          <a:p>
            <a:r>
              <a:rPr lang="en-GB" sz="2400" dirty="0">
                <a:latin typeface="Arial" panose="020B0604020202020204" pitchFamily="34" charset="0"/>
                <a:cs typeface="Arial" panose="020B0604020202020204" pitchFamily="34" charset="0"/>
              </a:rPr>
              <a:t>Link to </a:t>
            </a:r>
            <a:r>
              <a:rPr lang="en-GB" sz="2400" dirty="0">
                <a:latin typeface="Arial" panose="020B0604020202020204" pitchFamily="34" charset="0"/>
                <a:cs typeface="Arial" panose="020B0604020202020204" pitchFamily="34" charset="0"/>
                <a:hlinkClick r:id="rId2"/>
              </a:rPr>
              <a:t>video</a:t>
            </a:r>
            <a:r>
              <a:rPr lang="en-GB" sz="2400" dirty="0">
                <a:latin typeface="Arial" panose="020B0604020202020204" pitchFamily="34" charset="0"/>
                <a:cs typeface="Arial" panose="020B0604020202020204" pitchFamily="34" charset="0"/>
              </a:rPr>
              <a:t> (scroll down to ‘Resources </a:t>
            </a:r>
            <a:r>
              <a:rPr lang="en-GB" sz="2400" dirty="0">
                <a:latin typeface="Arial" panose="020B0604020202020204" pitchFamily="34" charset="0"/>
                <a:cs typeface="Arial" panose="020B0604020202020204" pitchFamily="34" charset="0"/>
                <a:sym typeface="Wingdings" panose="05000000000000000000" pitchFamily="2" charset="2"/>
              </a:rPr>
              <a:t> HSCP posters, leaflets and videos</a:t>
            </a:r>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47FBB714-BD76-2749-F60E-14D730A07CF2}"/>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977656" y="9355907"/>
            <a:ext cx="7834199" cy="4529560"/>
          </a:xfrm>
          <a:prstGeom prst="rect">
            <a:avLst/>
          </a:prstGeom>
        </p:spPr>
      </p:pic>
    </p:spTree>
    <p:extLst>
      <p:ext uri="{BB962C8B-B14F-4D97-AF65-F5344CB8AC3E}">
        <p14:creationId xmlns:p14="http://schemas.microsoft.com/office/powerpoint/2010/main" val="1801048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622300" y="2904206"/>
            <a:ext cx="10947400" cy="13351347"/>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Early Help Module (EHM)</a:t>
            </a:r>
          </a:p>
          <a:p>
            <a:r>
              <a:rPr lang="en-GB" sz="3600" b="1" dirty="0">
                <a:latin typeface="Arial" panose="020B0604020202020204" pitchFamily="34" charset="0"/>
                <a:cs typeface="Arial" panose="020B0604020202020204" pitchFamily="34" charset="0"/>
              </a:rPr>
              <a:t>Families First Assessment and Team Around the Family Training </a:t>
            </a:r>
          </a:p>
          <a:p>
            <a:endParaRPr lang="en-GB" dirty="0">
              <a:latin typeface="Arial" panose="020B0604020202020204" pitchFamily="34" charset="0"/>
              <a:cs typeface="Arial" panose="020B0604020202020204" pitchFamily="34" charset="0"/>
            </a:endParaRPr>
          </a:p>
          <a:p>
            <a:pPr algn="just">
              <a:lnSpc>
                <a:spcPct val="107000"/>
              </a:lnSpc>
              <a:spcAft>
                <a:spcPts val="800"/>
              </a:spcAft>
            </a:pPr>
            <a:r>
              <a:rPr lang="en-GB" sz="1800" b="1" dirty="0">
                <a:effectLst/>
                <a:latin typeface="Arial" panose="020B0604020202020204" pitchFamily="34" charset="0"/>
                <a:ea typeface="Calibri" panose="020F0502020204030204" pitchFamily="34" charset="0"/>
                <a:cs typeface="Arial" panose="020B0604020202020204" pitchFamily="34" charset="0"/>
              </a:rPr>
              <a:t>Families First is the name of the approach in Hertfordshire and is the term used for all services that work together to deliver early help services. It brings together all organisations, who provide early help across the county under the 'umbrella' of Families First</a:t>
            </a:r>
            <a:r>
              <a:rPr lang="en-GB" sz="1800" dirty="0">
                <a:effectLst/>
                <a:latin typeface="Arial" panose="020B0604020202020204" pitchFamily="34" charset="0"/>
                <a:ea typeface="Calibri" panose="020F0502020204030204" pitchFamily="34" charset="0"/>
                <a:cs typeface="Arial" panose="020B0604020202020204" pitchFamily="34" charset="0"/>
              </a:rPr>
              <a:t>.</a:t>
            </a: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Arial" panose="020B0604020202020204" pitchFamily="34" charset="0"/>
              </a:rPr>
              <a:t> </a:t>
            </a:r>
          </a:p>
          <a:p>
            <a:pPr algn="just">
              <a:lnSpc>
                <a:spcPct val="107000"/>
              </a:lnSpc>
              <a:spcAft>
                <a:spcPts val="800"/>
              </a:spcAft>
            </a:pP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vision for Families First training and development is to create a skilled, confident and resilient multi-agency workforce that supports whole family working.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Arial" panose="020B0604020202020204" pitchFamily="34" charset="0"/>
              </a:rPr>
              <a:t>Families First use EHM (Early Help Module) as our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our</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multi-agency case recording and management system that we used for case work and Short Term Work. There are three main training courses related to EHM, all of which are delivered virtually via MS Teams:</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buFont typeface="+mj-lt"/>
              <a:buAutoNum type="arabicPeriod"/>
            </a:pPr>
            <a:r>
              <a:rPr lang="en-GB" sz="1800" b="1" dirty="0">
                <a:effectLst/>
                <a:latin typeface="Arial" panose="020B0604020202020204" pitchFamily="34" charset="0"/>
                <a:ea typeface="Calibri" panose="020F0502020204030204" pitchFamily="34" charset="0"/>
                <a:cs typeface="Arial" panose="020B0604020202020204" pitchFamily="34" charset="0"/>
              </a:rPr>
              <a:t>Families First Assessment Early Help Module (EHM) System Training</a:t>
            </a:r>
            <a:r>
              <a:rPr lang="en-GB" sz="1800" dirty="0">
                <a:effectLst/>
                <a:latin typeface="Arial" panose="020B0604020202020204" pitchFamily="34" charset="0"/>
                <a:ea typeface="Calibri" panose="020F0502020204030204" pitchFamily="34" charset="0"/>
                <a:cs typeface="Arial" panose="020B0604020202020204" pitchFamily="34" charset="0"/>
              </a:rPr>
              <a:t> - This is the </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first of a mandatory two sessions</a:t>
            </a:r>
            <a:r>
              <a:rPr lang="en-GB" sz="1800" dirty="0">
                <a:effectLst/>
                <a:latin typeface="Arial" panose="020B0604020202020204" pitchFamily="34" charset="0"/>
                <a:ea typeface="Calibri" panose="020F0502020204030204" pitchFamily="34" charset="0"/>
                <a:cs typeface="Arial" panose="020B0604020202020204" pitchFamily="34" charset="0"/>
              </a:rPr>
              <a:t> for p</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ractitioners in Hertfordshire who will undertake the role of a Key Worker and initiate and lead on Families First Assessments (FFA) using the EHM System</a:t>
            </a:r>
            <a:r>
              <a:rPr lang="en-GB" sz="1800" dirty="0">
                <a:effectLst/>
                <a:latin typeface="Arial" panose="020B0604020202020204" pitchFamily="34" charset="0"/>
                <a:ea typeface="Calibri" panose="020F0502020204030204" pitchFamily="34" charset="0"/>
                <a:cs typeface="Arial" panose="020B0604020202020204" pitchFamily="34" charset="0"/>
              </a:rPr>
              <a:t>.</a:t>
            </a:r>
          </a:p>
          <a:p>
            <a:pPr marL="457200" algn="just">
              <a:lnSpc>
                <a:spcPct val="107000"/>
              </a:lnSpc>
            </a:pPr>
            <a:r>
              <a:rPr lang="en-GB" sz="1800" b="1" dirty="0">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pP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second part of this training is the </a:t>
            </a:r>
            <a:r>
              <a:rPr lang="en-GB" sz="18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TAF Review Process EHM Training,</a:t>
            </a: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and you will be required to commit to dates for both sessions at the time of booking this training.</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pPr>
            <a:r>
              <a:rPr lang="en-GB" sz="1800" b="1" dirty="0">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buFont typeface="+mj-lt"/>
              <a:buAutoNum type="arabicPeriod"/>
            </a:pPr>
            <a:r>
              <a:rPr lang="en-GB" sz="1800" b="1" dirty="0">
                <a:effectLst/>
                <a:latin typeface="Arial" panose="020B0604020202020204" pitchFamily="34" charset="0"/>
                <a:ea typeface="Calibri" panose="020F0502020204030204" pitchFamily="34" charset="0"/>
                <a:cs typeface="Arial" panose="020B0604020202020204" pitchFamily="34" charset="0"/>
              </a:rPr>
              <a:t>Team Around the Family (TAF) Review Process EHM Training</a:t>
            </a:r>
            <a:r>
              <a:rPr lang="en-GB" sz="1800" dirty="0">
                <a:effectLst/>
                <a:latin typeface="Arial" panose="020B0604020202020204" pitchFamily="34" charset="0"/>
                <a:ea typeface="Calibri" panose="020F0502020204030204" pitchFamily="34" charset="0"/>
                <a:cs typeface="Arial" panose="020B0604020202020204" pitchFamily="34" charset="0"/>
              </a:rPr>
              <a:t> - </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This is for Practitioners in Hertfordshire who will undertake the role of a Key Worker, initiating and lead on Families First Assessments (FFA) and Team Around the Family (TAF) meetings using the EHM System to evidence the TAF Review Meeting and Action Plan Cycle.</a:t>
            </a: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spcAft>
                <a:spcPts val="800"/>
              </a:spcAft>
            </a:pP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spcAft>
                <a:spcPts val="800"/>
              </a:spcAft>
            </a:pP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You must have completed the </a:t>
            </a:r>
            <a:r>
              <a:rPr lang="en-GB" sz="18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Families First Assessment Early Help Module (EHM) System Training </a:t>
            </a: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prior to attending this session.</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buFont typeface="+mj-lt"/>
              <a:buAutoNum type="arabicPeriod"/>
            </a:pPr>
            <a:r>
              <a:rPr lang="en-GB" sz="1800" b="1" dirty="0">
                <a:effectLst/>
                <a:latin typeface="Arial" panose="020B0604020202020204" pitchFamily="34" charset="0"/>
                <a:ea typeface="Calibri" panose="020F0502020204030204" pitchFamily="34" charset="0"/>
                <a:cs typeface="Arial" panose="020B0604020202020204" pitchFamily="34" charset="0"/>
              </a:rPr>
              <a:t>Team Around the Family (TAF) Member Training</a:t>
            </a:r>
            <a:r>
              <a:rPr lang="en-GB" sz="1800" dirty="0">
                <a:effectLst/>
                <a:latin typeface="Arial" panose="020B0604020202020204" pitchFamily="34" charset="0"/>
                <a:ea typeface="Calibri" panose="020F0502020204030204" pitchFamily="34" charset="0"/>
                <a:cs typeface="Arial" panose="020B0604020202020204" pitchFamily="34" charset="0"/>
              </a:rPr>
              <a:t> - </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This is for Hertfordshire practitioners who will be part of a Team Around the Family (TAF) for families and using the EHM System to evidence the support that they are providing but are not Key Workers or leading on a Families First Assessment.</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spcAft>
                <a:spcPts val="800"/>
              </a:spcAft>
            </a:pP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You can find more information as well as make a booking via </a:t>
            </a:r>
            <a:r>
              <a:rPr lang="en-GB" sz="18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2"/>
              </a:rPr>
              <a:t>Families First Assessment Early Help Module (EHM) System Training</a:t>
            </a:r>
            <a:r>
              <a:rPr lang="en-GB" sz="18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rPr>
              <a:t>.</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7267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430914" y="2606494"/>
            <a:ext cx="10947400" cy="14142911"/>
          </a:xfrm>
          <a:prstGeom prst="rect">
            <a:avLst/>
          </a:prstGeom>
          <a:noFill/>
        </p:spPr>
        <p:txBody>
          <a:bodyPr wrap="square" rtlCol="0">
            <a:spAutoFit/>
          </a:bodyPr>
          <a:lstStyle/>
          <a:p>
            <a:pPr algn="ctr"/>
            <a:r>
              <a:rPr lang="en-GB" sz="2400" b="1" dirty="0">
                <a:latin typeface="Arial" panose="020B0604020202020204" pitchFamily="34" charset="0"/>
                <a:cs typeface="Arial" panose="020B0604020202020204" pitchFamily="34" charset="0"/>
              </a:rPr>
              <a:t>E-LEARNING </a:t>
            </a:r>
          </a:p>
          <a:p>
            <a:pPr algn="ctr"/>
            <a:r>
              <a:rPr lang="en-GB" sz="2400" b="1" dirty="0">
                <a:solidFill>
                  <a:srgbClr val="FF0000"/>
                </a:solidFill>
                <a:latin typeface="Arial" panose="020B0604020202020204" pitchFamily="34" charset="0"/>
                <a:cs typeface="Arial" panose="020B0604020202020204" pitchFamily="34" charset="0"/>
              </a:rPr>
              <a:t>FREE OF CHARGE</a:t>
            </a:r>
          </a:p>
          <a:p>
            <a:endParaRPr lang="en-GB" sz="2400" dirty="0">
              <a:latin typeface="Arial" panose="020B0604020202020204" pitchFamily="34" charset="0"/>
              <a:cs typeface="Arial" panose="020B0604020202020204" pitchFamily="34" charset="0"/>
            </a:endParaRPr>
          </a:p>
          <a:p>
            <a:pPr algn="just">
              <a:lnSpc>
                <a:spcPct val="107000"/>
              </a:lnSpc>
              <a:spcAft>
                <a:spcPts val="800"/>
              </a:spcAft>
            </a:pPr>
            <a:r>
              <a:rPr lang="en-GB" sz="2400" b="1" dirty="0">
                <a:effectLst/>
                <a:latin typeface="Arial" panose="020B0604020202020204" pitchFamily="34" charset="0"/>
                <a:ea typeface="Calibri" panose="020F0502020204030204" pitchFamily="34" charset="0"/>
                <a:cs typeface="Arial" panose="020B0604020202020204" pitchFamily="34" charset="0"/>
              </a:rPr>
              <a:t>Trauma Awareness </a:t>
            </a:r>
          </a:p>
          <a:p>
            <a:pPr algn="l"/>
            <a:r>
              <a:rPr lang="en-GB" sz="2400" b="0" i="0" dirty="0">
                <a:solidFill>
                  <a:srgbClr val="2A2A2A"/>
                </a:solidFill>
                <a:effectLst/>
                <a:latin typeface="Arial" panose="020B0604020202020204" pitchFamily="34" charset="0"/>
              </a:rPr>
              <a:t>Trauma results from an event, series of events, or set of circumstances that is experienced by an individual as harmful or life threatening.  While unique to the individual, generally the experience of trauma can cause lasting adverse effects, limiting the ability to function and achieve mental, physical, social, emotional or spiritual well-being.  </a:t>
            </a:r>
          </a:p>
          <a:p>
            <a:pPr algn="l"/>
            <a:r>
              <a:rPr lang="en-GB" sz="2400" b="0" i="0" dirty="0">
                <a:solidFill>
                  <a:srgbClr val="2A2A2A"/>
                </a:solidFill>
                <a:effectLst/>
                <a:latin typeface="Arial" panose="020B0604020202020204" pitchFamily="34" charset="0"/>
              </a:rPr>
              <a:t>In Hertfordshire we have an important part to play in understanding that anyone can struggle due to experiences of trauma at any point in their lives. In March 2023 we launched an all-age, all-partner trauma strategy, seeking to recognise trauma histories are a possibility for everyone. Therefore, we must assume that people have had traumatic experiences and adjust our service delivery to prioritise supporting our workers and those accessing our services to feel safe and supported, with emphasis on promoting safety, trust and building relationships and agency.</a:t>
            </a:r>
          </a:p>
          <a:p>
            <a:pPr algn="l"/>
            <a:r>
              <a:rPr lang="en-GB" sz="2400" b="0" i="0" dirty="0">
                <a:solidFill>
                  <a:srgbClr val="2A2A2A"/>
                </a:solidFill>
                <a:effectLst/>
                <a:latin typeface="Arial" panose="020B0604020202020204" pitchFamily="34" charset="0"/>
              </a:rPr>
              <a:t>People can heal from trauma, and some thrive in spite of it. Trauma adapted people often have unique strengths and abilities that develop in response to high-stress environments which can make them more effective at certain tasks. When we ask ourselves ‘What happened to this person?’ we can also ask ‘What are their strengths?’</a:t>
            </a:r>
          </a:p>
          <a:p>
            <a:pPr algn="l"/>
            <a:r>
              <a:rPr lang="en-GB" sz="2400" b="0" i="0" dirty="0">
                <a:solidFill>
                  <a:srgbClr val="2A2A2A"/>
                </a:solidFill>
                <a:effectLst/>
                <a:latin typeface="Arial" panose="020B0604020202020204" pitchFamily="34" charset="0"/>
              </a:rPr>
              <a:t>This introduction to trauma e-learning module has been developed by a multi agency panel and is essential for ALL those that work with children and / or adults.</a:t>
            </a:r>
            <a:endParaRPr lang="en-GB" sz="2400" b="1"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2400" b="1" dirty="0">
                <a:effectLst/>
                <a:latin typeface="Arial" panose="020B0604020202020204" pitchFamily="34" charset="0"/>
                <a:ea typeface="Calibri" panose="020F0502020204030204" pitchFamily="34" charset="0"/>
                <a:cs typeface="Arial" panose="020B0604020202020204" pitchFamily="34" charset="0"/>
                <a:hlinkClick r:id="rId2"/>
              </a:rPr>
              <a:t>E-learning link </a:t>
            </a:r>
            <a:endParaRPr lang="en-GB" sz="2400" dirty="0">
              <a:effectLst/>
              <a:latin typeface="Arial" panose="020B0604020202020204" pitchFamily="34" charset="0"/>
              <a:ea typeface="Calibri" panose="020F0502020204030204" pitchFamily="34" charset="0"/>
              <a:cs typeface="Arial" panose="020B0604020202020204" pitchFamily="34" charset="0"/>
            </a:endParaRPr>
          </a:p>
          <a:p>
            <a:endParaRPr lang="en-GB" sz="2400" dirty="0">
              <a:solidFill>
                <a:srgbClr val="2A2A2A"/>
              </a:solidFill>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Introduction to Child and Young People’s Mental Health and Emotional Wellbeing </a:t>
            </a:r>
          </a:p>
          <a:p>
            <a:endParaRPr lang="en-GB" sz="2400" b="1" dirty="0">
              <a:latin typeface="Arial" panose="020B0604020202020204" pitchFamily="34" charset="0"/>
              <a:cs typeface="Arial" panose="020B0604020202020204" pitchFamily="34" charset="0"/>
            </a:endParaRPr>
          </a:p>
          <a:p>
            <a:r>
              <a:rPr lang="en-GB" sz="2400" b="0" i="0" dirty="0">
                <a:solidFill>
                  <a:srgbClr val="2A2A2A"/>
                </a:solidFill>
                <a:effectLst/>
                <a:latin typeface="Arial" panose="020B0604020202020204" pitchFamily="34" charset="0"/>
              </a:rPr>
              <a:t>Supporting the mental health and emotional wellbeing of children, young people and their families is a priority for Hertfordshire. We want all children and families to be able to get the help they need at the right time. </a:t>
            </a:r>
            <a:endParaRPr lang="en-GB" sz="2400" b="1" i="0" dirty="0">
              <a:solidFill>
                <a:srgbClr val="2A2A2A"/>
              </a:solidFill>
              <a:effectLst/>
              <a:latin typeface="Arial" panose="020B0604020202020204" pitchFamily="34" charset="0"/>
              <a:cs typeface="Arial" panose="020B0604020202020204" pitchFamily="34" charset="0"/>
            </a:endParaRPr>
          </a:p>
          <a:p>
            <a:endParaRPr lang="en-GB" sz="2400" b="1" dirty="0">
              <a:solidFill>
                <a:srgbClr val="2A2A2A"/>
              </a:solidFill>
              <a:latin typeface="Arial" panose="020B0604020202020204" pitchFamily="34" charset="0"/>
              <a:cs typeface="Arial" panose="020B0604020202020204" pitchFamily="34" charset="0"/>
            </a:endParaRPr>
          </a:p>
          <a:p>
            <a:r>
              <a:rPr lang="en-GB" sz="2400" b="1" dirty="0">
                <a:solidFill>
                  <a:srgbClr val="2A2A2A"/>
                </a:solidFill>
                <a:latin typeface="Arial" panose="020B0604020202020204" pitchFamily="34" charset="0"/>
                <a:cs typeface="Arial" panose="020B0604020202020204" pitchFamily="34" charset="0"/>
                <a:hlinkClick r:id="rId3"/>
              </a:rPr>
              <a:t>E-learning link </a:t>
            </a:r>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59128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sz="4400" b="1" dirty="0">
                <a:solidFill>
                  <a:srgbClr val="C00000"/>
                </a:solidFill>
                <a:latin typeface="Arial" panose="020B0604020202020204" pitchFamily="34" charset="0"/>
                <a:ea typeface="+mn-ea"/>
                <a:cs typeface="Arial" panose="020B0604020202020204" pitchFamily="34" charset="0"/>
              </a:rPr>
              <a:t>HSCP/HSAB L&amp;D </a:t>
            </a:r>
            <a:br>
              <a:rPr lang="en-GB" sz="4400" b="1" dirty="0">
                <a:solidFill>
                  <a:srgbClr val="C00000"/>
                </a:solidFill>
                <a:latin typeface="Arial" panose="020B0604020202020204" pitchFamily="34" charset="0"/>
                <a:ea typeface="+mn-ea"/>
                <a:cs typeface="Arial" panose="020B0604020202020204" pitchFamily="34" charset="0"/>
              </a:rPr>
            </a:br>
            <a:r>
              <a:rPr lang="en-GB" sz="4400" b="1" dirty="0">
                <a:solidFill>
                  <a:srgbClr val="C00000"/>
                </a:solidFill>
                <a:latin typeface="Arial" panose="020B0604020202020204" pitchFamily="34" charset="0"/>
                <a:ea typeface="+mn-ea"/>
                <a:cs typeface="Arial" panose="020B0604020202020204" pitchFamily="34" charset="0"/>
              </a:rPr>
              <a:t>PROGRAMME</a:t>
            </a:r>
            <a:endParaRPr lang="en-GB" dirty="0">
              <a:solidFill>
                <a:srgbClr val="FF0000"/>
              </a:solidFill>
            </a:endParaRPr>
          </a:p>
        </p:txBody>
      </p:sp>
      <p:sp>
        <p:nvSpPr>
          <p:cNvPr id="10" name="TextBox 9">
            <a:extLst>
              <a:ext uri="{FF2B5EF4-FFF2-40B4-BE49-F238E27FC236}">
                <a16:creationId xmlns:a16="http://schemas.microsoft.com/office/drawing/2014/main" id="{9A4B88EE-F08C-44BE-A488-B356A2709F6F}"/>
              </a:ext>
            </a:extLst>
          </p:cNvPr>
          <p:cNvSpPr txBox="1"/>
          <p:nvPr/>
        </p:nvSpPr>
        <p:spPr>
          <a:xfrm>
            <a:off x="711200" y="2968001"/>
            <a:ext cx="10947400" cy="6217087"/>
          </a:xfrm>
          <a:prstGeom prst="rect">
            <a:avLst/>
          </a:prstGeom>
          <a:noFill/>
        </p:spPr>
        <p:txBody>
          <a:bodyPr wrap="square" rtlCol="0">
            <a:spAutoFit/>
          </a:bodyPr>
          <a:lstStyle/>
          <a:p>
            <a:r>
              <a:rPr lang="en-GB" sz="2800" b="1" dirty="0">
                <a:solidFill>
                  <a:srgbClr val="C00000"/>
                </a:solidFill>
                <a:latin typeface="Arial" panose="020B0604020202020204" pitchFamily="34" charset="0"/>
                <a:cs typeface="Arial" panose="020B0604020202020204" pitchFamily="34" charset="0"/>
              </a:rPr>
              <a:t>HSAB Multi-Agency Safeguarding ADULTS Awareness</a:t>
            </a:r>
          </a:p>
          <a:p>
            <a:endParaRPr lang="en-GB" sz="2800" b="1" dirty="0">
              <a:solidFill>
                <a:srgbClr val="C00000"/>
              </a:solidFill>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Starting at 10am and finishing at 2.45pm, via MS Teams (equivalent to a one day training session)</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Target audience</a:t>
            </a:r>
            <a:r>
              <a:rPr lang="en-GB" dirty="0">
                <a:latin typeface="Arial" panose="020B0604020202020204" pitchFamily="34" charset="0"/>
                <a:cs typeface="Arial" panose="020B0604020202020204" pitchFamily="34" charset="0"/>
              </a:rPr>
              <a:t>: This training course is suitable for Safeguarding leads/Champions within an organisation and anyone working with adults, who wants to increase their understanding of safeguarding adults.</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Learning Outcomes:</a:t>
            </a:r>
          </a:p>
          <a:p>
            <a:endParaRPr lang="en-GB" b="1"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develop or refresh awareness of what to do when we suspect or know an adult is being abused;</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recognise the different kinds of abuse, signs and symptoms identified in safeguarding adults guidance, including emerging issues such as self neglect, exploitation and modern slavery;</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have an understanding of legislation and national and local guidance related to safeguarding adults, with reference to the duties identified in the Care Act 2014 and Making Safeguarding Personal;</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consider recent developments in learning arising from local and national safeguarding adults reviews;</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understand the processes of assessment, planning and review for adults at risk and your agency’s possible involvement;</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recognise the importance of working together in a multiagency approach.</a:t>
            </a:r>
          </a:p>
          <a:p>
            <a:endParaRPr lang="en-GB" dirty="0">
              <a:latin typeface="Arial" panose="020B0604020202020204" pitchFamily="34" charset="0"/>
              <a:cs typeface="Arial" panose="020B0604020202020204" pitchFamily="34" charset="0"/>
            </a:endParaRPr>
          </a:p>
        </p:txBody>
      </p:sp>
      <p:graphicFrame>
        <p:nvGraphicFramePr>
          <p:cNvPr id="8" name="Table 18">
            <a:extLst>
              <a:ext uri="{FF2B5EF4-FFF2-40B4-BE49-F238E27FC236}">
                <a16:creationId xmlns:a16="http://schemas.microsoft.com/office/drawing/2014/main" id="{DC3ED5A9-8DDC-4E82-BAB7-A8DB801E6EA7}"/>
              </a:ext>
            </a:extLst>
          </p:cNvPr>
          <p:cNvGraphicFramePr>
            <a:graphicFrameLocks noGrp="1"/>
          </p:cNvGraphicFramePr>
          <p:nvPr>
            <p:extLst>
              <p:ext uri="{D42A27DB-BD31-4B8C-83A1-F6EECF244321}">
                <p14:modId xmlns:p14="http://schemas.microsoft.com/office/powerpoint/2010/main" val="514928001"/>
              </p:ext>
            </p:extLst>
          </p:nvPr>
        </p:nvGraphicFramePr>
        <p:xfrm>
          <a:off x="2082800" y="10098446"/>
          <a:ext cx="8128000" cy="22860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8 May 2024</a:t>
                      </a:r>
                    </a:p>
                  </a:txBody>
                  <a:tcPr/>
                </a:tc>
                <a:tc>
                  <a:txBody>
                    <a:bodyPr/>
                    <a:lstStyle/>
                    <a:p>
                      <a:r>
                        <a:rPr lang="en-GB" dirty="0"/>
                        <a:t>Fully booked </a:t>
                      </a:r>
                    </a:p>
                  </a:txBody>
                  <a:tcPr/>
                </a:tc>
                <a:extLst>
                  <a:ext uri="{0D108BD9-81ED-4DB2-BD59-A6C34878D82A}">
                    <a16:rowId xmlns:a16="http://schemas.microsoft.com/office/drawing/2014/main" val="3499018237"/>
                  </a:ext>
                </a:extLst>
              </a:tr>
              <a:tr h="370840">
                <a:tc>
                  <a:txBody>
                    <a:bodyPr/>
                    <a:lstStyle/>
                    <a:p>
                      <a:r>
                        <a:rPr lang="en-GB" dirty="0"/>
                        <a:t>10 June 2024</a:t>
                      </a:r>
                    </a:p>
                  </a:txBody>
                  <a:tcPr/>
                </a:tc>
                <a:tc>
                  <a:txBody>
                    <a:bodyPr/>
                    <a:lstStyle/>
                    <a:p>
                      <a:r>
                        <a:rPr lang="en-GB" dirty="0"/>
                        <a:t>Fully booked </a:t>
                      </a:r>
                    </a:p>
                  </a:txBody>
                  <a:tcPr/>
                </a:tc>
                <a:extLst>
                  <a:ext uri="{0D108BD9-81ED-4DB2-BD59-A6C34878D82A}">
                    <a16:rowId xmlns:a16="http://schemas.microsoft.com/office/drawing/2014/main" val="1704810250"/>
                  </a:ext>
                </a:extLst>
              </a:tr>
              <a:tr h="370840">
                <a:tc>
                  <a:txBody>
                    <a:bodyPr/>
                    <a:lstStyle/>
                    <a:p>
                      <a:r>
                        <a:rPr lang="en-GB" dirty="0"/>
                        <a:t>26 September 2024 </a:t>
                      </a:r>
                    </a:p>
                  </a:txBody>
                  <a:tcPr/>
                </a:tc>
                <a:tc>
                  <a:txBody>
                    <a:bodyPr/>
                    <a:lstStyle/>
                    <a:p>
                      <a:r>
                        <a:rPr lang="en-GB" dirty="0"/>
                        <a:t>2  Places available </a:t>
                      </a:r>
                    </a:p>
                  </a:txBody>
                  <a:tcPr/>
                </a:tc>
                <a:extLst>
                  <a:ext uri="{0D108BD9-81ED-4DB2-BD59-A6C34878D82A}">
                    <a16:rowId xmlns:a16="http://schemas.microsoft.com/office/drawing/2014/main" val="2075394276"/>
                  </a:ext>
                </a:extLst>
              </a:tr>
              <a:tr h="370840">
                <a:tc>
                  <a:txBody>
                    <a:bodyPr/>
                    <a:lstStyle/>
                    <a:p>
                      <a:r>
                        <a:rPr lang="en-GB" dirty="0"/>
                        <a:t>4 December 2024</a:t>
                      </a:r>
                    </a:p>
                  </a:txBody>
                  <a:tcPr/>
                </a:tc>
                <a:tc>
                  <a:txBody>
                    <a:bodyPr/>
                    <a:lstStyle/>
                    <a:p>
                      <a:r>
                        <a:rPr lang="en-GB" dirty="0"/>
                        <a:t>Places available</a:t>
                      </a:r>
                    </a:p>
                  </a:txBody>
                  <a:tcPr/>
                </a:tc>
                <a:extLst>
                  <a:ext uri="{0D108BD9-81ED-4DB2-BD59-A6C34878D82A}">
                    <a16:rowId xmlns:a16="http://schemas.microsoft.com/office/drawing/2014/main" val="803732210"/>
                  </a:ext>
                </a:extLst>
              </a:tr>
            </a:tbl>
          </a:graphicData>
        </a:graphic>
      </p:graphicFrame>
      <p:sp>
        <p:nvSpPr>
          <p:cNvPr id="9" name="Rectangle: Rounded Corners 8">
            <a:extLst>
              <a:ext uri="{FF2B5EF4-FFF2-40B4-BE49-F238E27FC236}">
                <a16:creationId xmlns:a16="http://schemas.microsoft.com/office/drawing/2014/main" id="{8FB4CFF9-5157-4099-A06B-FC652BFDB694}"/>
              </a:ext>
            </a:extLst>
          </p:cNvPr>
          <p:cNvSpPr/>
          <p:nvPr/>
        </p:nvSpPr>
        <p:spPr>
          <a:xfrm>
            <a:off x="2082801" y="12812237"/>
            <a:ext cx="8127999" cy="1269796"/>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
        <p:nvSpPr>
          <p:cNvPr id="7" name="Rectangle: Rounded Corners 6">
            <a:extLst>
              <a:ext uri="{FF2B5EF4-FFF2-40B4-BE49-F238E27FC236}">
                <a16:creationId xmlns:a16="http://schemas.microsoft.com/office/drawing/2014/main" id="{0C393345-65A4-4840-9DAE-625DCE6CC0B4}"/>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HSCP/HSAB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7288091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sz="4400" b="1" dirty="0">
                <a:solidFill>
                  <a:srgbClr val="C00000"/>
                </a:solidFill>
                <a:latin typeface="Arial" panose="020B0604020202020204" pitchFamily="34" charset="0"/>
                <a:ea typeface="+mn-ea"/>
                <a:cs typeface="Arial" panose="020B0604020202020204" pitchFamily="34" charset="0"/>
              </a:rPr>
              <a:t>HSCP/HSAB L&amp;D </a:t>
            </a:r>
            <a:br>
              <a:rPr lang="en-GB" sz="4400" b="1" dirty="0">
                <a:solidFill>
                  <a:srgbClr val="C00000"/>
                </a:solidFill>
                <a:latin typeface="Arial" panose="020B0604020202020204" pitchFamily="34" charset="0"/>
                <a:ea typeface="+mn-ea"/>
                <a:cs typeface="Arial" panose="020B0604020202020204" pitchFamily="34" charset="0"/>
              </a:rPr>
            </a:br>
            <a:r>
              <a:rPr lang="en-GB" sz="4400" b="1" dirty="0">
                <a:solidFill>
                  <a:srgbClr val="C00000"/>
                </a:solidFill>
                <a:latin typeface="Arial" panose="020B0604020202020204" pitchFamily="34" charset="0"/>
                <a:ea typeface="+mn-ea"/>
                <a:cs typeface="Arial" panose="020B0604020202020204" pitchFamily="34" charset="0"/>
              </a:rPr>
              <a:t>PROGRAMME</a:t>
            </a:r>
            <a:endParaRPr lang="en-GB" dirty="0"/>
          </a:p>
        </p:txBody>
      </p:sp>
      <p:sp>
        <p:nvSpPr>
          <p:cNvPr id="2" name="Rectangle 1">
            <a:extLst>
              <a:ext uri="{FF2B5EF4-FFF2-40B4-BE49-F238E27FC236}">
                <a16:creationId xmlns:a16="http://schemas.microsoft.com/office/drawing/2014/main" id="{2A94739E-6162-4837-96AC-58EE1655D0BD}"/>
              </a:ext>
            </a:extLst>
          </p:cNvPr>
          <p:cNvSpPr/>
          <p:nvPr/>
        </p:nvSpPr>
        <p:spPr>
          <a:xfrm>
            <a:off x="352926" y="3879578"/>
            <a:ext cx="11643130" cy="9448740"/>
          </a:xfrm>
          <a:prstGeom prst="rect">
            <a:avLst/>
          </a:prstGeom>
        </p:spPr>
        <p:txBody>
          <a:bodyPr wrap="square">
            <a:spAutoFit/>
          </a:bodyPr>
          <a:lstStyle/>
          <a:p>
            <a:pPr algn="ctr"/>
            <a:endParaRPr lang="en-GB" sz="2400" b="1" dirty="0">
              <a:latin typeface="Arial" panose="020B0604020202020204" pitchFamily="34" charset="0"/>
              <a:cs typeface="Arial" panose="020B0604020202020204" pitchFamily="34" charset="0"/>
            </a:endParaRPr>
          </a:p>
          <a:p>
            <a:pPr algn="ctr"/>
            <a:r>
              <a:rPr lang="en-GB" sz="3200" b="1" dirty="0">
                <a:solidFill>
                  <a:srgbClr val="A80000"/>
                </a:solidFill>
                <a:latin typeface="Arial" panose="020B0604020202020204" pitchFamily="34" charset="0"/>
                <a:cs typeface="Arial" panose="020B0604020202020204" pitchFamily="34" charset="0"/>
              </a:rPr>
              <a:t>HSAB Professional Curiosity &amp; Difficult Conversations</a:t>
            </a:r>
          </a:p>
          <a:p>
            <a:endParaRPr lang="en-GB" sz="3200" b="1" dirty="0">
              <a:solidFill>
                <a:srgbClr val="C00000"/>
              </a:solidFill>
              <a:latin typeface="Arial" panose="020B0604020202020204" pitchFamily="34" charset="0"/>
              <a:cs typeface="Arial" panose="020B0604020202020204" pitchFamily="34" charset="0"/>
            </a:endParaRPr>
          </a:p>
          <a:p>
            <a:pPr algn="l"/>
            <a:r>
              <a:rPr lang="en-GB" sz="2000" b="0" i="0" dirty="0">
                <a:solidFill>
                  <a:srgbClr val="2A2A2A"/>
                </a:solidFill>
                <a:effectLst/>
                <a:latin typeface="Arial" panose="020B0604020202020204" pitchFamily="34" charset="0"/>
              </a:rPr>
              <a:t>This session will cover the key aspects of professional curiosity and where necessary difficult safeguarding conversations. We will explore the behaviours that can support curious practice and barriers that can  prevent us from enquiring deeper.</a:t>
            </a:r>
          </a:p>
          <a:p>
            <a:pPr algn="l"/>
            <a:endParaRPr lang="en-GB" sz="2000" b="0" i="0" dirty="0">
              <a:solidFill>
                <a:srgbClr val="2A2A2A"/>
              </a:solidFill>
              <a:effectLst/>
              <a:latin typeface="Arial" panose="020B0604020202020204" pitchFamily="34" charset="0"/>
            </a:endParaRPr>
          </a:p>
          <a:p>
            <a:pPr algn="l"/>
            <a:r>
              <a:rPr lang="en-GB" sz="2000" b="0" i="0" dirty="0">
                <a:solidFill>
                  <a:srgbClr val="2A2A2A"/>
                </a:solidFill>
                <a:effectLst/>
                <a:latin typeface="Arial" panose="020B0604020202020204" pitchFamily="34" charset="0"/>
              </a:rPr>
              <a:t> We will:</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E</a:t>
            </a:r>
            <a:r>
              <a:rPr lang="en-GB" sz="2000" b="0" i="0" dirty="0">
                <a:solidFill>
                  <a:srgbClr val="2A2A2A"/>
                </a:solidFill>
                <a:effectLst/>
                <a:latin typeface="Arial" panose="020B0604020202020204" pitchFamily="34" charset="0"/>
              </a:rPr>
              <a:t>xplore the concept of professional curiosity and attempt to define this in the context of safeguarding</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C</a:t>
            </a:r>
            <a:r>
              <a:rPr lang="en-GB" sz="2000" b="0" i="0" dirty="0">
                <a:solidFill>
                  <a:srgbClr val="2A2A2A"/>
                </a:solidFill>
                <a:effectLst/>
                <a:latin typeface="Arial" panose="020B0604020202020204" pitchFamily="34" charset="0"/>
              </a:rPr>
              <a:t>onsider professional skills, attitudes and behaviours required to develop more curious practice</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U</a:t>
            </a:r>
            <a:r>
              <a:rPr lang="en-GB" sz="2000" b="0" i="0" dirty="0">
                <a:solidFill>
                  <a:srgbClr val="2A2A2A"/>
                </a:solidFill>
                <a:effectLst/>
                <a:latin typeface="Arial" panose="020B0604020202020204" pitchFamily="34" charset="0"/>
              </a:rPr>
              <a:t>nderstand  the barriers to curious practice and what can lead us to complacency</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R</a:t>
            </a:r>
            <a:r>
              <a:rPr lang="en-GB" sz="2000" b="0" i="0" dirty="0">
                <a:solidFill>
                  <a:srgbClr val="2A2A2A"/>
                </a:solidFill>
                <a:effectLst/>
                <a:latin typeface="Arial" panose="020B0604020202020204" pitchFamily="34" charset="0"/>
              </a:rPr>
              <a:t>eview learning from safeguarding adult reviews and research to improve our understanding of challenges we may face</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L</a:t>
            </a:r>
            <a:r>
              <a:rPr lang="en-GB" sz="2000" b="0" i="0" dirty="0">
                <a:solidFill>
                  <a:srgbClr val="2A2A2A"/>
                </a:solidFill>
                <a:effectLst/>
                <a:latin typeface="Arial" panose="020B0604020202020204" pitchFamily="34" charset="0"/>
              </a:rPr>
              <a:t>ook at the challenges of difficult conversations for example avoidant behaviour or disguised compliance</a:t>
            </a:r>
          </a:p>
          <a:p>
            <a:pPr marL="285750" indent="-285750" algn="l">
              <a:buFont typeface="Arial" panose="020B0604020202020204" pitchFamily="34" charset="0"/>
              <a:buChar char="•"/>
            </a:pPr>
            <a:r>
              <a:rPr lang="en-GB" sz="2000" b="0" i="0" dirty="0">
                <a:solidFill>
                  <a:srgbClr val="2A2A2A"/>
                </a:solidFill>
                <a:effectLst/>
                <a:latin typeface="Arial" panose="020B0604020202020204" pitchFamily="34" charset="0"/>
              </a:rPr>
              <a:t>Learn to use strength-based questions and motivational interviewing approach</a:t>
            </a:r>
          </a:p>
          <a:p>
            <a:endParaRPr lang="en-GB" sz="2400" dirty="0">
              <a:latin typeface="Arial" panose="020B0604020202020204" pitchFamily="34" charset="0"/>
              <a:cs typeface="Arial" panose="020B0604020202020204" pitchFamily="34" charset="0"/>
            </a:endParaRPr>
          </a:p>
          <a:p>
            <a:pPr algn="ctr"/>
            <a:r>
              <a:rPr lang="en-GB" sz="2400" b="1" dirty="0">
                <a:latin typeface="Arial" panose="020B0604020202020204" pitchFamily="34" charset="0"/>
                <a:cs typeface="Arial" panose="020B0604020202020204" pitchFamily="34" charset="0"/>
              </a:rPr>
              <a:t>All sessions are 9:30am to 12noon </a:t>
            </a:r>
          </a:p>
          <a:p>
            <a:endParaRPr lang="en-GB" sz="2400" b="1" dirty="0">
              <a:solidFill>
                <a:srgbClr val="A80000"/>
              </a:solidFill>
              <a:latin typeface="Arial" panose="020B0604020202020204" pitchFamily="34" charset="0"/>
              <a:cs typeface="Arial" panose="020B0604020202020204" pitchFamily="34" charset="0"/>
            </a:endParaRPr>
          </a:p>
          <a:p>
            <a:endParaRPr lang="en-GB" sz="2400" b="1" dirty="0">
              <a:solidFill>
                <a:srgbClr val="A80000"/>
              </a:solidFill>
              <a:latin typeface="Arial" panose="020B0604020202020204" pitchFamily="34" charset="0"/>
              <a:cs typeface="Arial" panose="020B0604020202020204" pitchFamily="34" charset="0"/>
            </a:endParaRPr>
          </a:p>
          <a:p>
            <a:endParaRPr lang="en-GB" sz="2400" b="1" i="0" dirty="0">
              <a:effectLst/>
              <a:latin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solidFill>
                <a:srgbClr val="C00000"/>
              </a:solidFill>
              <a:latin typeface="Arial" panose="020B0604020202020204" pitchFamily="34" charset="0"/>
              <a:cs typeface="Arial" panose="020B0604020202020204" pitchFamily="34" charset="0"/>
            </a:endParaRPr>
          </a:p>
        </p:txBody>
      </p:sp>
      <p:graphicFrame>
        <p:nvGraphicFramePr>
          <p:cNvPr id="3" name="Table 18">
            <a:extLst>
              <a:ext uri="{FF2B5EF4-FFF2-40B4-BE49-F238E27FC236}">
                <a16:creationId xmlns:a16="http://schemas.microsoft.com/office/drawing/2014/main" id="{5A442A63-D807-FFF5-B1AF-355C27F3A86E}"/>
              </a:ext>
            </a:extLst>
          </p:cNvPr>
          <p:cNvGraphicFramePr>
            <a:graphicFrameLocks noGrp="1"/>
          </p:cNvGraphicFramePr>
          <p:nvPr>
            <p:extLst>
              <p:ext uri="{D42A27DB-BD31-4B8C-83A1-F6EECF244321}">
                <p14:modId xmlns:p14="http://schemas.microsoft.com/office/powerpoint/2010/main" val="4218338225"/>
              </p:ext>
            </p:extLst>
          </p:nvPr>
        </p:nvGraphicFramePr>
        <p:xfrm>
          <a:off x="2032000" y="10547622"/>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24 April 2023 </a:t>
                      </a:r>
                    </a:p>
                  </a:txBody>
                  <a:tcPr/>
                </a:tc>
                <a:tc>
                  <a:txBody>
                    <a:bodyPr/>
                    <a:lstStyle/>
                    <a:p>
                      <a:r>
                        <a:rPr lang="en-GB" dirty="0"/>
                        <a:t>FULLY BOOKED </a:t>
                      </a:r>
                    </a:p>
                  </a:txBody>
                  <a:tcPr/>
                </a:tc>
                <a:extLst>
                  <a:ext uri="{0D108BD9-81ED-4DB2-BD59-A6C34878D82A}">
                    <a16:rowId xmlns:a16="http://schemas.microsoft.com/office/drawing/2014/main" val="1353626116"/>
                  </a:ext>
                </a:extLst>
              </a:tr>
              <a:tr h="370840">
                <a:tc>
                  <a:txBody>
                    <a:bodyPr/>
                    <a:lstStyle/>
                    <a:p>
                      <a:r>
                        <a:rPr lang="en-GB" dirty="0"/>
                        <a:t>4 July 2024</a:t>
                      </a:r>
                    </a:p>
                  </a:txBody>
                  <a:tcPr/>
                </a:tc>
                <a:tc>
                  <a:txBody>
                    <a:bodyPr/>
                    <a:lstStyle/>
                    <a:p>
                      <a:r>
                        <a:rPr lang="en-GB" dirty="0"/>
                        <a:t>Places available </a:t>
                      </a:r>
                    </a:p>
                  </a:txBody>
                  <a:tcPr/>
                </a:tc>
                <a:extLst>
                  <a:ext uri="{0D108BD9-81ED-4DB2-BD59-A6C34878D82A}">
                    <a16:rowId xmlns:a16="http://schemas.microsoft.com/office/drawing/2014/main" val="792943544"/>
                  </a:ext>
                </a:extLst>
              </a:tr>
            </a:tbl>
          </a:graphicData>
        </a:graphic>
      </p:graphicFrame>
      <p:sp>
        <p:nvSpPr>
          <p:cNvPr id="6" name="Rectangle: Rounded Corners 5">
            <a:extLst>
              <a:ext uri="{FF2B5EF4-FFF2-40B4-BE49-F238E27FC236}">
                <a16:creationId xmlns:a16="http://schemas.microsoft.com/office/drawing/2014/main" id="{3B1D4475-10F0-4209-92F3-C548ED8BAE10}"/>
              </a:ext>
            </a:extLst>
          </p:cNvPr>
          <p:cNvSpPr/>
          <p:nvPr/>
        </p:nvSpPr>
        <p:spPr>
          <a:xfrm>
            <a:off x="2032000" y="14066982"/>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HSCP/HSAB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0357937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sz="4400" b="1" dirty="0">
                <a:solidFill>
                  <a:srgbClr val="C00000"/>
                </a:solidFill>
                <a:latin typeface="Arial" panose="020B0604020202020204" pitchFamily="34" charset="0"/>
                <a:ea typeface="+mn-ea"/>
                <a:cs typeface="Arial" panose="020B0604020202020204" pitchFamily="34" charset="0"/>
              </a:rPr>
              <a:t>HSCP/HSAB L&amp;D </a:t>
            </a:r>
            <a:br>
              <a:rPr lang="en-GB" sz="4400" b="1" dirty="0">
                <a:solidFill>
                  <a:srgbClr val="C00000"/>
                </a:solidFill>
                <a:latin typeface="Arial" panose="020B0604020202020204" pitchFamily="34" charset="0"/>
                <a:ea typeface="+mn-ea"/>
                <a:cs typeface="Arial" panose="020B0604020202020204" pitchFamily="34" charset="0"/>
              </a:rPr>
            </a:br>
            <a:r>
              <a:rPr lang="en-GB" sz="4400" b="1" dirty="0">
                <a:solidFill>
                  <a:srgbClr val="C00000"/>
                </a:solidFill>
                <a:latin typeface="Arial" panose="020B0604020202020204" pitchFamily="34" charset="0"/>
                <a:ea typeface="+mn-ea"/>
                <a:cs typeface="Arial" panose="020B0604020202020204" pitchFamily="34" charset="0"/>
              </a:rPr>
              <a:t>PROGRAMME</a:t>
            </a:r>
            <a:endParaRPr lang="en-GB" dirty="0"/>
          </a:p>
        </p:txBody>
      </p:sp>
      <p:sp>
        <p:nvSpPr>
          <p:cNvPr id="2" name="Rectangle 1">
            <a:extLst>
              <a:ext uri="{FF2B5EF4-FFF2-40B4-BE49-F238E27FC236}">
                <a16:creationId xmlns:a16="http://schemas.microsoft.com/office/drawing/2014/main" id="{2A94739E-6162-4837-96AC-58EE1655D0BD}"/>
              </a:ext>
            </a:extLst>
          </p:cNvPr>
          <p:cNvSpPr/>
          <p:nvPr/>
        </p:nvSpPr>
        <p:spPr>
          <a:xfrm>
            <a:off x="352926" y="3879578"/>
            <a:ext cx="11643130" cy="10064294"/>
          </a:xfrm>
          <a:prstGeom prst="rect">
            <a:avLst/>
          </a:prstGeom>
        </p:spPr>
        <p:txBody>
          <a:bodyPr wrap="square">
            <a:spAutoFit/>
          </a:bodyPr>
          <a:lstStyle/>
          <a:p>
            <a:pPr algn="ctr"/>
            <a:endParaRPr lang="en-GB" sz="2400" b="1" dirty="0">
              <a:latin typeface="Arial" panose="020B0604020202020204" pitchFamily="34" charset="0"/>
              <a:cs typeface="Arial" panose="020B0604020202020204" pitchFamily="34" charset="0"/>
            </a:endParaRPr>
          </a:p>
          <a:p>
            <a:pPr algn="ctr"/>
            <a:r>
              <a:rPr lang="en-GB" sz="3200" b="1" dirty="0">
                <a:solidFill>
                  <a:srgbClr val="A80000"/>
                </a:solidFill>
                <a:latin typeface="Arial" panose="020B0604020202020204" pitchFamily="34" charset="0"/>
                <a:cs typeface="Arial" panose="020B0604020202020204" pitchFamily="34" charset="0"/>
              </a:rPr>
              <a:t>HSAB FORUM</a:t>
            </a:r>
          </a:p>
          <a:p>
            <a:pPr algn="ctr"/>
            <a:r>
              <a:rPr lang="en-GB" sz="3200" b="1" dirty="0">
                <a:solidFill>
                  <a:srgbClr val="A80000"/>
                </a:solidFill>
                <a:latin typeface="Arial" panose="020B0604020202020204" pitchFamily="34" charset="0"/>
                <a:cs typeface="Arial" panose="020B0604020202020204" pitchFamily="34" charset="0"/>
              </a:rPr>
              <a:t>Foetal Alcohol Spectrum Disorder (FASD) in Adults</a:t>
            </a:r>
          </a:p>
          <a:p>
            <a:endParaRPr lang="en-GB" sz="3200" b="1" dirty="0">
              <a:solidFill>
                <a:srgbClr val="C00000"/>
              </a:solidFill>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pPr algn="l"/>
            <a:r>
              <a:rPr lang="en-GB" sz="2400" b="0" i="0" dirty="0">
                <a:solidFill>
                  <a:srgbClr val="2A2A2A"/>
                </a:solidFill>
                <a:effectLst/>
                <a:latin typeface="Arial" panose="020B0604020202020204" pitchFamily="34" charset="0"/>
              </a:rPr>
              <a:t>Audience: </a:t>
            </a:r>
          </a:p>
          <a:p>
            <a:pPr algn="l"/>
            <a:r>
              <a:rPr lang="en-GB" sz="2400" b="0" i="0" dirty="0">
                <a:solidFill>
                  <a:srgbClr val="2A2A2A"/>
                </a:solidFill>
                <a:effectLst/>
                <a:latin typeface="Arial" panose="020B0604020202020204" pitchFamily="34" charset="0"/>
              </a:rPr>
              <a:t>Suitable for a wide range of practitioners of all levels across health, social care, education, drug and alcohol services, housing services and criminal justice.</a:t>
            </a:r>
          </a:p>
          <a:p>
            <a:pPr algn="l"/>
            <a:endParaRPr lang="en-GB" sz="2400" dirty="0">
              <a:solidFill>
                <a:srgbClr val="2A2A2A"/>
              </a:solidFill>
              <a:latin typeface="Arial" panose="020B0604020202020204" pitchFamily="34" charset="0"/>
            </a:endParaRPr>
          </a:p>
          <a:p>
            <a:pPr algn="l"/>
            <a:r>
              <a:rPr lang="en-GB" sz="2400" b="0" i="0" dirty="0">
                <a:solidFill>
                  <a:srgbClr val="2A2A2A"/>
                </a:solidFill>
                <a:effectLst/>
                <a:latin typeface="Arial" panose="020B0604020202020204" pitchFamily="34" charset="0"/>
              </a:rPr>
              <a:t>Overview: </a:t>
            </a:r>
          </a:p>
          <a:p>
            <a:pPr algn="l"/>
            <a:r>
              <a:rPr lang="en-GB" sz="2400" b="0" i="0" dirty="0">
                <a:solidFill>
                  <a:srgbClr val="2A2A2A"/>
                </a:solidFill>
                <a:effectLst/>
                <a:latin typeface="Arial" panose="020B0604020202020204" pitchFamily="34" charset="0"/>
              </a:rPr>
              <a:t>The Forum is delivered by an FASD specialist with 20 years experience and adhere to the preferred UK FASD language guide and best practice in FASD training guide. As the trainer is a qualified health and social care lecturer, the sessions take into account different learning styles. This course provides a detailed introduction to FASD and includes the latest guidance and policy on FASD including terminology pre and post SIGN, the NICE QS, discussion about effect of alcohol in pregnancy, prevalence with discussion re high-risk groups, how FASD can present across the lifespan, it looks at how to get a diagnosis and the SIGN guidance, associated issues, what can happen without support, mental capacity and points to where to learn more.</a:t>
            </a:r>
          </a:p>
          <a:p>
            <a:endParaRPr lang="en-GB" sz="2400" b="1" i="0" dirty="0">
              <a:effectLst/>
              <a:latin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solidFill>
                <a:srgbClr val="C00000"/>
              </a:solidFill>
              <a:latin typeface="Arial" panose="020B0604020202020204" pitchFamily="34" charset="0"/>
              <a:cs typeface="Arial" panose="020B0604020202020204" pitchFamily="34" charset="0"/>
            </a:endParaRPr>
          </a:p>
        </p:txBody>
      </p:sp>
      <p:graphicFrame>
        <p:nvGraphicFramePr>
          <p:cNvPr id="3" name="Table 18">
            <a:extLst>
              <a:ext uri="{FF2B5EF4-FFF2-40B4-BE49-F238E27FC236}">
                <a16:creationId xmlns:a16="http://schemas.microsoft.com/office/drawing/2014/main" id="{5A442A63-D807-FFF5-B1AF-355C27F3A86E}"/>
              </a:ext>
            </a:extLst>
          </p:cNvPr>
          <p:cNvGraphicFramePr>
            <a:graphicFrameLocks noGrp="1"/>
          </p:cNvGraphicFramePr>
          <p:nvPr>
            <p:extLst>
              <p:ext uri="{D42A27DB-BD31-4B8C-83A1-F6EECF244321}">
                <p14:modId xmlns:p14="http://schemas.microsoft.com/office/powerpoint/2010/main" val="2991136549"/>
              </p:ext>
            </p:extLst>
          </p:nvPr>
        </p:nvGraphicFramePr>
        <p:xfrm>
          <a:off x="2032000" y="12198622"/>
          <a:ext cx="8128000" cy="9144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18 April 2024 1:30pm to 4pm</a:t>
                      </a:r>
                    </a:p>
                  </a:txBody>
                  <a:tcPr/>
                </a:tc>
                <a:tc>
                  <a:txBody>
                    <a:bodyPr/>
                    <a:lstStyle/>
                    <a:p>
                      <a:r>
                        <a:rPr lang="en-GB" dirty="0"/>
                        <a:t>Places available </a:t>
                      </a:r>
                    </a:p>
                  </a:txBody>
                  <a:tcPr/>
                </a:tc>
                <a:extLst>
                  <a:ext uri="{0D108BD9-81ED-4DB2-BD59-A6C34878D82A}">
                    <a16:rowId xmlns:a16="http://schemas.microsoft.com/office/drawing/2014/main" val="1353626116"/>
                  </a:ext>
                </a:extLst>
              </a:tr>
            </a:tbl>
          </a:graphicData>
        </a:graphic>
      </p:graphicFrame>
    </p:spTree>
    <p:extLst>
      <p:ext uri="{BB962C8B-B14F-4D97-AF65-F5344CB8AC3E}">
        <p14:creationId xmlns:p14="http://schemas.microsoft.com/office/powerpoint/2010/main" val="4017788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sz="4400" b="1" dirty="0">
                <a:solidFill>
                  <a:srgbClr val="C00000"/>
                </a:solidFill>
                <a:latin typeface="Arial" panose="020B0604020202020204" pitchFamily="34" charset="0"/>
                <a:ea typeface="+mn-ea"/>
                <a:cs typeface="Arial" panose="020B0604020202020204" pitchFamily="34" charset="0"/>
              </a:rPr>
              <a:t>HSCP/HSAB L&amp;D </a:t>
            </a:r>
            <a:br>
              <a:rPr lang="en-GB" sz="4400" b="1" dirty="0">
                <a:solidFill>
                  <a:srgbClr val="C00000"/>
                </a:solidFill>
                <a:latin typeface="Arial" panose="020B0604020202020204" pitchFamily="34" charset="0"/>
                <a:ea typeface="+mn-ea"/>
                <a:cs typeface="Arial" panose="020B0604020202020204" pitchFamily="34" charset="0"/>
              </a:rPr>
            </a:br>
            <a:r>
              <a:rPr lang="en-GB" sz="4400" b="1" dirty="0">
                <a:solidFill>
                  <a:srgbClr val="C00000"/>
                </a:solidFill>
                <a:latin typeface="Arial" panose="020B0604020202020204" pitchFamily="34" charset="0"/>
                <a:ea typeface="+mn-ea"/>
                <a:cs typeface="Arial" panose="020B0604020202020204" pitchFamily="34" charset="0"/>
              </a:rPr>
              <a:t>PROGRAMME</a:t>
            </a:r>
            <a:endParaRPr lang="en-GB" dirty="0"/>
          </a:p>
        </p:txBody>
      </p:sp>
      <p:sp>
        <p:nvSpPr>
          <p:cNvPr id="2" name="Rectangle 1">
            <a:extLst>
              <a:ext uri="{FF2B5EF4-FFF2-40B4-BE49-F238E27FC236}">
                <a16:creationId xmlns:a16="http://schemas.microsoft.com/office/drawing/2014/main" id="{2A94739E-6162-4837-96AC-58EE1655D0BD}"/>
              </a:ext>
            </a:extLst>
          </p:cNvPr>
          <p:cNvSpPr/>
          <p:nvPr/>
        </p:nvSpPr>
        <p:spPr>
          <a:xfrm>
            <a:off x="352926" y="3879578"/>
            <a:ext cx="11643130" cy="6986528"/>
          </a:xfrm>
          <a:prstGeom prst="rect">
            <a:avLst/>
          </a:prstGeom>
        </p:spPr>
        <p:txBody>
          <a:bodyPr wrap="square">
            <a:spAutoFit/>
          </a:bodyPr>
          <a:lstStyle/>
          <a:p>
            <a:pPr algn="ctr"/>
            <a:endParaRPr lang="en-GB" sz="2400" b="1" dirty="0">
              <a:latin typeface="Arial" panose="020B0604020202020204" pitchFamily="34" charset="0"/>
              <a:cs typeface="Arial" panose="020B0604020202020204" pitchFamily="34" charset="0"/>
            </a:endParaRPr>
          </a:p>
          <a:p>
            <a:pPr algn="ctr"/>
            <a:r>
              <a:rPr lang="en-GB" sz="3200" b="1" dirty="0">
                <a:solidFill>
                  <a:srgbClr val="A80000"/>
                </a:solidFill>
                <a:latin typeface="Arial" panose="020B0604020202020204" pitchFamily="34" charset="0"/>
                <a:cs typeface="Arial" panose="020B0604020202020204" pitchFamily="34" charset="0"/>
              </a:rPr>
              <a:t>HSAB Lunch &amp; Learn</a:t>
            </a:r>
          </a:p>
          <a:p>
            <a:pPr algn="ctr"/>
            <a:r>
              <a:rPr lang="en-GB" sz="3200" b="1" dirty="0">
                <a:solidFill>
                  <a:srgbClr val="A80000"/>
                </a:solidFill>
                <a:latin typeface="Arial" panose="020B0604020202020204" pitchFamily="34" charset="0"/>
                <a:cs typeface="Arial" panose="020B0604020202020204" pitchFamily="34" charset="0"/>
              </a:rPr>
              <a:t>Fire Safety </a:t>
            </a:r>
          </a:p>
          <a:p>
            <a:pPr algn="l"/>
            <a:r>
              <a:rPr lang="en-GB" sz="2400" b="0" i="0" dirty="0">
                <a:solidFill>
                  <a:srgbClr val="2A2A2A"/>
                </a:solidFill>
                <a:effectLst/>
                <a:latin typeface="Arial" panose="020B0604020202020204" pitchFamily="34" charset="0"/>
              </a:rPr>
              <a:t>.</a:t>
            </a:r>
          </a:p>
          <a:p>
            <a:pPr algn="l"/>
            <a:endParaRPr lang="en-GB" sz="2400" dirty="0">
              <a:solidFill>
                <a:srgbClr val="2A2A2A"/>
              </a:solidFill>
              <a:latin typeface="Arial" panose="020B0604020202020204" pitchFamily="34" charset="0"/>
            </a:endParaRPr>
          </a:p>
          <a:p>
            <a:pPr algn="l"/>
            <a:r>
              <a:rPr lang="en-GB" sz="2400" b="0" i="0" dirty="0">
                <a:solidFill>
                  <a:srgbClr val="2A2A2A"/>
                </a:solidFill>
                <a:effectLst/>
                <a:latin typeface="Arial" panose="020B0604020202020204" pitchFamily="34" charset="0"/>
              </a:rPr>
              <a:t>Overview: </a:t>
            </a:r>
          </a:p>
          <a:p>
            <a:endParaRPr lang="en-GB" sz="2400" dirty="0">
              <a:solidFill>
                <a:srgbClr val="2A2A2A"/>
              </a:solidFill>
              <a:latin typeface="Arial" panose="020B0604020202020204" pitchFamily="34" charset="0"/>
            </a:endParaRPr>
          </a:p>
          <a:p>
            <a:r>
              <a:rPr lang="en-GB" sz="2400" b="0" i="0" dirty="0">
                <a:solidFill>
                  <a:srgbClr val="2A2A2A"/>
                </a:solidFill>
                <a:effectLst/>
                <a:latin typeface="Arial" panose="020B0604020202020204" pitchFamily="34" charset="0"/>
              </a:rPr>
              <a:t>In this Lunch and Learn session we aim to improve understanding of Fire Risks in the home including hoarding, smoking, emollient creams, and other factors that may increase the likelihood of fire as well as the risk of injury to residents. We’ll also cover the services offered by Hertfordshire Fire and Rescue Service and the importance of multi-agency working when it comes to preventing fire in the home, what services are offered by HFRS and how to refer people for Safe and Well Visits. </a:t>
            </a:r>
            <a:endParaRPr lang="en-GB" sz="2400" b="1" i="0" dirty="0">
              <a:effectLst/>
              <a:latin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solidFill>
                <a:srgbClr val="C00000"/>
              </a:solidFill>
              <a:latin typeface="Arial" panose="020B0604020202020204" pitchFamily="34" charset="0"/>
              <a:cs typeface="Arial" panose="020B0604020202020204" pitchFamily="34" charset="0"/>
            </a:endParaRPr>
          </a:p>
        </p:txBody>
      </p:sp>
      <p:graphicFrame>
        <p:nvGraphicFramePr>
          <p:cNvPr id="3" name="Table 18">
            <a:extLst>
              <a:ext uri="{FF2B5EF4-FFF2-40B4-BE49-F238E27FC236}">
                <a16:creationId xmlns:a16="http://schemas.microsoft.com/office/drawing/2014/main" id="{5A442A63-D807-FFF5-B1AF-355C27F3A86E}"/>
              </a:ext>
            </a:extLst>
          </p:cNvPr>
          <p:cNvGraphicFramePr>
            <a:graphicFrameLocks noGrp="1"/>
          </p:cNvGraphicFramePr>
          <p:nvPr>
            <p:extLst>
              <p:ext uri="{D42A27DB-BD31-4B8C-83A1-F6EECF244321}">
                <p14:modId xmlns:p14="http://schemas.microsoft.com/office/powerpoint/2010/main" val="1822926539"/>
              </p:ext>
            </p:extLst>
          </p:nvPr>
        </p:nvGraphicFramePr>
        <p:xfrm>
          <a:off x="2032000" y="12198622"/>
          <a:ext cx="8128000" cy="9144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25 April 2024 1pm to 2pm</a:t>
                      </a:r>
                    </a:p>
                  </a:txBody>
                  <a:tcPr/>
                </a:tc>
                <a:tc>
                  <a:txBody>
                    <a:bodyPr/>
                    <a:lstStyle/>
                    <a:p>
                      <a:r>
                        <a:rPr lang="en-GB" dirty="0"/>
                        <a:t>Places available </a:t>
                      </a:r>
                    </a:p>
                  </a:txBody>
                  <a:tcPr/>
                </a:tc>
                <a:extLst>
                  <a:ext uri="{0D108BD9-81ED-4DB2-BD59-A6C34878D82A}">
                    <a16:rowId xmlns:a16="http://schemas.microsoft.com/office/drawing/2014/main" val="1353626116"/>
                  </a:ext>
                </a:extLst>
              </a:tr>
            </a:tbl>
          </a:graphicData>
        </a:graphic>
      </p:graphicFrame>
    </p:spTree>
    <p:extLst>
      <p:ext uri="{BB962C8B-B14F-4D97-AF65-F5344CB8AC3E}">
        <p14:creationId xmlns:p14="http://schemas.microsoft.com/office/powerpoint/2010/main" val="31166701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sz="4400" b="1" dirty="0">
                <a:solidFill>
                  <a:srgbClr val="C00000"/>
                </a:solidFill>
                <a:latin typeface="Arial" panose="020B0604020202020204" pitchFamily="34" charset="0"/>
                <a:ea typeface="+mn-ea"/>
                <a:cs typeface="Arial" panose="020B0604020202020204" pitchFamily="34" charset="0"/>
              </a:rPr>
              <a:t>HSCP/HSAB L&amp;D </a:t>
            </a:r>
            <a:br>
              <a:rPr lang="en-GB" sz="4400" b="1" dirty="0">
                <a:solidFill>
                  <a:srgbClr val="C00000"/>
                </a:solidFill>
                <a:latin typeface="Arial" panose="020B0604020202020204" pitchFamily="34" charset="0"/>
                <a:ea typeface="+mn-ea"/>
                <a:cs typeface="Arial" panose="020B0604020202020204" pitchFamily="34" charset="0"/>
              </a:rPr>
            </a:br>
            <a:r>
              <a:rPr lang="en-GB" sz="4400" b="1" dirty="0">
                <a:solidFill>
                  <a:srgbClr val="C00000"/>
                </a:solidFill>
                <a:latin typeface="Arial" panose="020B0604020202020204" pitchFamily="34" charset="0"/>
                <a:ea typeface="+mn-ea"/>
                <a:cs typeface="Arial" panose="020B0604020202020204" pitchFamily="34" charset="0"/>
              </a:rPr>
              <a:t>PROGRAMME</a:t>
            </a:r>
            <a:endParaRPr lang="en-GB" dirty="0"/>
          </a:p>
        </p:txBody>
      </p:sp>
      <p:sp>
        <p:nvSpPr>
          <p:cNvPr id="2" name="Rectangle 1">
            <a:extLst>
              <a:ext uri="{FF2B5EF4-FFF2-40B4-BE49-F238E27FC236}">
                <a16:creationId xmlns:a16="http://schemas.microsoft.com/office/drawing/2014/main" id="{2A94739E-6162-4837-96AC-58EE1655D0BD}"/>
              </a:ext>
            </a:extLst>
          </p:cNvPr>
          <p:cNvSpPr/>
          <p:nvPr/>
        </p:nvSpPr>
        <p:spPr>
          <a:xfrm>
            <a:off x="352926" y="3879578"/>
            <a:ext cx="11643130" cy="5139869"/>
          </a:xfrm>
          <a:prstGeom prst="rect">
            <a:avLst/>
          </a:prstGeom>
        </p:spPr>
        <p:txBody>
          <a:bodyPr wrap="square">
            <a:spAutoFit/>
          </a:bodyPr>
          <a:lstStyle/>
          <a:p>
            <a:pPr algn="ctr"/>
            <a:endParaRPr lang="en-GB" sz="2400" b="1" dirty="0">
              <a:latin typeface="Arial" panose="020B0604020202020204" pitchFamily="34" charset="0"/>
              <a:cs typeface="Arial" panose="020B0604020202020204" pitchFamily="34" charset="0"/>
            </a:endParaRPr>
          </a:p>
          <a:p>
            <a:pPr algn="ctr"/>
            <a:r>
              <a:rPr lang="en-GB" sz="3200" b="1" dirty="0">
                <a:solidFill>
                  <a:srgbClr val="A80000"/>
                </a:solidFill>
                <a:latin typeface="Arial" panose="020B0604020202020204" pitchFamily="34" charset="0"/>
                <a:cs typeface="Arial" panose="020B0604020202020204" pitchFamily="34" charset="0"/>
              </a:rPr>
              <a:t>HSAB TriX Launch</a:t>
            </a:r>
          </a:p>
          <a:p>
            <a:pPr algn="ctr"/>
            <a:r>
              <a:rPr lang="en-GB" sz="3200" b="1" dirty="0">
                <a:solidFill>
                  <a:srgbClr val="A80000"/>
                </a:solidFill>
                <a:latin typeface="Arial" panose="020B0604020202020204" pitchFamily="34" charset="0"/>
                <a:cs typeface="Arial" panose="020B0604020202020204" pitchFamily="34" charset="0"/>
              </a:rPr>
              <a:t>Procedures </a:t>
            </a:r>
          </a:p>
          <a:p>
            <a:pPr algn="l"/>
            <a:r>
              <a:rPr lang="en-GB" sz="2400" b="0" i="0" dirty="0">
                <a:solidFill>
                  <a:srgbClr val="2A2A2A"/>
                </a:solidFill>
                <a:effectLst/>
                <a:latin typeface="Arial" panose="020B0604020202020204" pitchFamily="34" charset="0"/>
              </a:rPr>
              <a:t>.</a:t>
            </a:r>
          </a:p>
          <a:p>
            <a:pPr algn="l"/>
            <a:endParaRPr lang="en-GB" sz="2400" dirty="0">
              <a:solidFill>
                <a:srgbClr val="2A2A2A"/>
              </a:solidFill>
              <a:latin typeface="Arial" panose="020B0604020202020204" pitchFamily="34" charset="0"/>
            </a:endParaRPr>
          </a:p>
          <a:p>
            <a:pPr algn="l"/>
            <a:r>
              <a:rPr lang="en-GB" sz="2400" b="0" i="0" dirty="0">
                <a:solidFill>
                  <a:srgbClr val="2A2A2A"/>
                </a:solidFill>
                <a:effectLst/>
                <a:latin typeface="Arial" panose="020B0604020202020204" pitchFamily="34" charset="0"/>
              </a:rPr>
              <a:t>Overview: </a:t>
            </a:r>
          </a:p>
          <a:p>
            <a:endParaRPr lang="en-GB" sz="2400" dirty="0">
              <a:solidFill>
                <a:srgbClr val="2A2A2A"/>
              </a:solidFill>
              <a:latin typeface="Arial" panose="020B0604020202020204" pitchFamily="34" charset="0"/>
            </a:endParaRPr>
          </a:p>
          <a:p>
            <a:r>
              <a:rPr lang="en-GB" sz="2400" b="0" i="0" dirty="0">
                <a:solidFill>
                  <a:srgbClr val="2A2A2A"/>
                </a:solidFill>
                <a:effectLst/>
                <a:latin typeface="Arial" panose="020B0604020202020204" pitchFamily="34" charset="0"/>
              </a:rPr>
              <a:t>HSAB have now transferred the procedures to the Trix platform, the session will explain how this works and what information can be found on the new platform. </a:t>
            </a:r>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solidFill>
                <a:srgbClr val="C00000"/>
              </a:solidFill>
              <a:latin typeface="Arial" panose="020B0604020202020204" pitchFamily="34" charset="0"/>
              <a:cs typeface="Arial" panose="020B0604020202020204" pitchFamily="34" charset="0"/>
            </a:endParaRPr>
          </a:p>
        </p:txBody>
      </p:sp>
      <p:graphicFrame>
        <p:nvGraphicFramePr>
          <p:cNvPr id="3" name="Table 18">
            <a:extLst>
              <a:ext uri="{FF2B5EF4-FFF2-40B4-BE49-F238E27FC236}">
                <a16:creationId xmlns:a16="http://schemas.microsoft.com/office/drawing/2014/main" id="{5A442A63-D807-FFF5-B1AF-355C27F3A86E}"/>
              </a:ext>
            </a:extLst>
          </p:cNvPr>
          <p:cNvGraphicFramePr>
            <a:graphicFrameLocks noGrp="1"/>
          </p:cNvGraphicFramePr>
          <p:nvPr>
            <p:extLst>
              <p:ext uri="{D42A27DB-BD31-4B8C-83A1-F6EECF244321}">
                <p14:modId xmlns:p14="http://schemas.microsoft.com/office/powerpoint/2010/main" val="1570204648"/>
              </p:ext>
            </p:extLst>
          </p:nvPr>
        </p:nvGraphicFramePr>
        <p:xfrm>
          <a:off x="2032000" y="12198622"/>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19 March 2024 1pm to 2pm</a:t>
                      </a:r>
                    </a:p>
                  </a:txBody>
                  <a:tcPr/>
                </a:tc>
                <a:tc>
                  <a:txBody>
                    <a:bodyPr/>
                    <a:lstStyle/>
                    <a:p>
                      <a:r>
                        <a:rPr lang="en-GB" dirty="0"/>
                        <a:t>Places available </a:t>
                      </a:r>
                    </a:p>
                  </a:txBody>
                  <a:tcPr/>
                </a:tc>
                <a:extLst>
                  <a:ext uri="{0D108BD9-81ED-4DB2-BD59-A6C34878D82A}">
                    <a16:rowId xmlns:a16="http://schemas.microsoft.com/office/drawing/2014/main" val="1353626116"/>
                  </a:ext>
                </a:extLst>
              </a:tr>
              <a:tr h="370840">
                <a:tc>
                  <a:txBody>
                    <a:bodyPr/>
                    <a:lstStyle/>
                    <a:p>
                      <a:r>
                        <a:rPr lang="en-GB" dirty="0"/>
                        <a:t>21 March 2024 1pm to 2pm</a:t>
                      </a:r>
                    </a:p>
                  </a:txBody>
                  <a:tcPr/>
                </a:tc>
                <a:tc>
                  <a:txBody>
                    <a:bodyPr/>
                    <a:lstStyle/>
                    <a:p>
                      <a:r>
                        <a:rPr lang="en-GB" dirty="0"/>
                        <a:t>Places available </a:t>
                      </a:r>
                    </a:p>
                  </a:txBody>
                  <a:tcPr/>
                </a:tc>
                <a:extLst>
                  <a:ext uri="{0D108BD9-81ED-4DB2-BD59-A6C34878D82A}">
                    <a16:rowId xmlns:a16="http://schemas.microsoft.com/office/drawing/2014/main" val="4271244324"/>
                  </a:ext>
                </a:extLst>
              </a:tr>
            </a:tbl>
          </a:graphicData>
        </a:graphic>
      </p:graphicFrame>
    </p:spTree>
    <p:extLst>
      <p:ext uri="{BB962C8B-B14F-4D97-AF65-F5344CB8AC3E}">
        <p14:creationId xmlns:p14="http://schemas.microsoft.com/office/powerpoint/2010/main" val="4039475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6BE4D33D-5BFD-4C86-8918-186B94FE6DE6}"/>
              </a:ext>
            </a:extLst>
          </p:cNvPr>
          <p:cNvSpPr txBox="1"/>
          <p:nvPr/>
        </p:nvSpPr>
        <p:spPr>
          <a:xfrm>
            <a:off x="673100" y="3002682"/>
            <a:ext cx="10947400" cy="7048083"/>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Working with Mothers with Emotionally Unstable Personality Disorder (EUPD)</a:t>
            </a:r>
          </a:p>
          <a:p>
            <a:endParaRPr lang="en-GB" sz="14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Delivered by: </a:t>
            </a:r>
          </a:p>
          <a:p>
            <a:endParaRPr lang="en-GB" sz="1600" b="1"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The HPFT Community Perinatal Team: </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Dr Sarah Cohen, Consultant Perinatal Psychiatrist</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Dr Shetal Patel, Clinical Perinatal Psychologist</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Dr Natasha </a:t>
            </a:r>
            <a:r>
              <a:rPr lang="en-GB" sz="1600" dirty="0" err="1">
                <a:latin typeface="Arial" panose="020B0604020202020204" pitchFamily="34" charset="0"/>
                <a:cs typeface="Arial" panose="020B0604020202020204" pitchFamily="34" charset="0"/>
              </a:rPr>
              <a:t>Gray</a:t>
            </a:r>
            <a:r>
              <a:rPr lang="en-GB" sz="1600" dirty="0">
                <a:latin typeface="Arial" panose="020B0604020202020204" pitchFamily="34" charset="0"/>
                <a:cs typeface="Arial" panose="020B0604020202020204" pitchFamily="34" charset="0"/>
              </a:rPr>
              <a:t>, Parent-Infant Psychologist.</a:t>
            </a:r>
          </a:p>
          <a:p>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Held over a </a:t>
            </a:r>
            <a:r>
              <a:rPr lang="en-GB" sz="1600" dirty="0">
                <a:solidFill>
                  <a:srgbClr val="FF0000"/>
                </a:solidFill>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2.5hr</a:t>
            </a:r>
            <a:r>
              <a:rPr lang="en-GB" sz="1600" dirty="0">
                <a:solidFill>
                  <a:srgbClr val="FF0000"/>
                </a:solidFill>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session (with a 10min break) starting at 9:30am, via MS Teams (equivalent to a half day training session)</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t>
            </a:r>
          </a:p>
          <a:p>
            <a:r>
              <a:rPr lang="en-GB" sz="1600" dirty="0">
                <a:latin typeface="Arial" panose="020B0604020202020204" pitchFamily="34" charset="0"/>
                <a:cs typeface="Arial" panose="020B0604020202020204" pitchFamily="34" charset="0"/>
              </a:rPr>
              <a:t>Non-mental health professionals who work with pregnant women and mothers who have Emotionally Unstable Personality Disorder, e.g. but not limited to Children's services practitioners; midwives and health visitors:</a:t>
            </a:r>
          </a:p>
          <a:p>
            <a:endParaRPr lang="en-GB" sz="1600" b="1"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Content</a:t>
            </a:r>
            <a:r>
              <a:rPr lang="en-GB" sz="1600" dirty="0">
                <a:latin typeface="Arial" panose="020B0604020202020204" pitchFamily="34" charset="0"/>
                <a:cs typeface="Arial" panose="020B0604020202020204" pitchFamily="34" charset="0"/>
              </a:rPr>
              <a:t>:</a:t>
            </a:r>
          </a:p>
          <a:p>
            <a:r>
              <a:rPr lang="en-GB" sz="1600" dirty="0">
                <a:latin typeface="Arial" panose="020B0604020202020204" pitchFamily="34" charset="0"/>
                <a:cs typeface="Arial" panose="020B0604020202020204" pitchFamily="34" charset="0"/>
              </a:rPr>
              <a:t>This course is to support staff who are working with families where parents (particularly the mother) has Emotionally Unstable Personality Disorder (EUPD).  To include:</a:t>
            </a:r>
          </a:p>
          <a:p>
            <a:endParaRPr lang="en-GB" sz="16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Why EUPD develops; how it manifests and the impact of EUPD on the family in the perinatal period.</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Risks that EUPD poses and risk assessment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Advice on working with mothers with EUPD to reduce risks</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Understanding and supporting the parent infant relationship when a parent has EUPD</a:t>
            </a:r>
          </a:p>
          <a:p>
            <a:endParaRPr lang="en-GB" sz="1400" b="1" dirty="0">
              <a:latin typeface="Arial" panose="020B0604020202020204" pitchFamily="34" charset="0"/>
              <a:cs typeface="Arial" panose="020B0604020202020204" pitchFamily="34" charset="0"/>
            </a:endParaRPr>
          </a:p>
        </p:txBody>
      </p:sp>
      <p:graphicFrame>
        <p:nvGraphicFramePr>
          <p:cNvPr id="8" name="Table 18">
            <a:extLst>
              <a:ext uri="{FF2B5EF4-FFF2-40B4-BE49-F238E27FC236}">
                <a16:creationId xmlns:a16="http://schemas.microsoft.com/office/drawing/2014/main" id="{DC3ED5A9-8DDC-4E82-BAB7-A8DB801E6EA7}"/>
              </a:ext>
            </a:extLst>
          </p:cNvPr>
          <p:cNvGraphicFramePr>
            <a:graphicFrameLocks noGrp="1"/>
          </p:cNvGraphicFramePr>
          <p:nvPr>
            <p:extLst>
              <p:ext uri="{D42A27DB-BD31-4B8C-83A1-F6EECF244321}">
                <p14:modId xmlns:p14="http://schemas.microsoft.com/office/powerpoint/2010/main" val="3897390942"/>
              </p:ext>
            </p:extLst>
          </p:nvPr>
        </p:nvGraphicFramePr>
        <p:xfrm>
          <a:off x="2082800" y="10098446"/>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16 April 2024 9:30 to 12am</a:t>
                      </a:r>
                    </a:p>
                  </a:txBody>
                  <a:tcPr/>
                </a:tc>
                <a:tc>
                  <a:txBody>
                    <a:bodyPr/>
                    <a:lstStyle/>
                    <a:p>
                      <a:r>
                        <a:rPr lang="en-GB" dirty="0"/>
                        <a:t>Places available </a:t>
                      </a:r>
                    </a:p>
                  </a:txBody>
                  <a:tcPr/>
                </a:tc>
                <a:extLst>
                  <a:ext uri="{0D108BD9-81ED-4DB2-BD59-A6C34878D82A}">
                    <a16:rowId xmlns:a16="http://schemas.microsoft.com/office/drawing/2014/main" val="331049348"/>
                  </a:ext>
                </a:extLst>
              </a:tr>
              <a:tr h="370840">
                <a:tc>
                  <a:txBody>
                    <a:bodyPr/>
                    <a:lstStyle/>
                    <a:p>
                      <a:r>
                        <a:rPr lang="en-GB" dirty="0"/>
                        <a:t>26 June 2024 1:30 to 6pm</a:t>
                      </a:r>
                    </a:p>
                  </a:txBody>
                  <a:tcPr/>
                </a:tc>
                <a:tc>
                  <a:txBody>
                    <a:bodyPr/>
                    <a:lstStyle/>
                    <a:p>
                      <a:r>
                        <a:rPr lang="en-GB" dirty="0"/>
                        <a:t>Places available</a:t>
                      </a:r>
                    </a:p>
                  </a:txBody>
                  <a:tcPr/>
                </a:tc>
                <a:extLst>
                  <a:ext uri="{0D108BD9-81ED-4DB2-BD59-A6C34878D82A}">
                    <a16:rowId xmlns:a16="http://schemas.microsoft.com/office/drawing/2014/main" val="879155427"/>
                  </a:ext>
                </a:extLst>
              </a:tr>
            </a:tbl>
          </a:graphicData>
        </a:graphic>
      </p:graphicFrame>
      <p:sp>
        <p:nvSpPr>
          <p:cNvPr id="9" name="Rectangle: Rounded Corners 8">
            <a:extLst>
              <a:ext uri="{FF2B5EF4-FFF2-40B4-BE49-F238E27FC236}">
                <a16:creationId xmlns:a16="http://schemas.microsoft.com/office/drawing/2014/main" id="{8FB4CFF9-5157-4099-A06B-FC652BFDB694}"/>
              </a:ext>
            </a:extLst>
          </p:cNvPr>
          <p:cNvSpPr/>
          <p:nvPr/>
        </p:nvSpPr>
        <p:spPr>
          <a:xfrm>
            <a:off x="2032000" y="12857957"/>
            <a:ext cx="8127999" cy="1269796"/>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
        <p:nvSpPr>
          <p:cNvPr id="7" name="Rectangle: Rounded Corners 6">
            <a:extLst>
              <a:ext uri="{FF2B5EF4-FFF2-40B4-BE49-F238E27FC236}">
                <a16:creationId xmlns:a16="http://schemas.microsoft.com/office/drawing/2014/main" id="{0C393345-65A4-4840-9DAE-625DCE6CC0B4}"/>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15628601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sz="4400" b="1" dirty="0">
                <a:solidFill>
                  <a:srgbClr val="C00000"/>
                </a:solidFill>
                <a:latin typeface="Arial" panose="020B0604020202020204" pitchFamily="34" charset="0"/>
                <a:ea typeface="+mn-ea"/>
                <a:cs typeface="Arial" panose="020B0604020202020204" pitchFamily="34" charset="0"/>
              </a:rPr>
              <a:t>HSCP/HSAB L&amp;D </a:t>
            </a:r>
            <a:br>
              <a:rPr lang="en-GB" sz="4400" b="1" dirty="0">
                <a:solidFill>
                  <a:srgbClr val="C00000"/>
                </a:solidFill>
                <a:latin typeface="Arial" panose="020B0604020202020204" pitchFamily="34" charset="0"/>
                <a:ea typeface="+mn-ea"/>
                <a:cs typeface="Arial" panose="020B0604020202020204" pitchFamily="34" charset="0"/>
              </a:rPr>
            </a:br>
            <a:r>
              <a:rPr lang="en-GB" sz="4400" b="1" dirty="0">
                <a:solidFill>
                  <a:srgbClr val="C00000"/>
                </a:solidFill>
                <a:latin typeface="Arial" panose="020B0604020202020204" pitchFamily="34" charset="0"/>
                <a:ea typeface="+mn-ea"/>
                <a:cs typeface="Arial" panose="020B0604020202020204" pitchFamily="34" charset="0"/>
              </a:rPr>
              <a:t>PROGRAMME</a:t>
            </a:r>
            <a:endParaRPr lang="en-GB" dirty="0"/>
          </a:p>
        </p:txBody>
      </p:sp>
      <p:sp>
        <p:nvSpPr>
          <p:cNvPr id="2" name="Rectangle 1">
            <a:extLst>
              <a:ext uri="{FF2B5EF4-FFF2-40B4-BE49-F238E27FC236}">
                <a16:creationId xmlns:a16="http://schemas.microsoft.com/office/drawing/2014/main" id="{2A94739E-6162-4837-96AC-58EE1655D0BD}"/>
              </a:ext>
            </a:extLst>
          </p:cNvPr>
          <p:cNvSpPr/>
          <p:nvPr/>
        </p:nvSpPr>
        <p:spPr>
          <a:xfrm>
            <a:off x="352926" y="3879578"/>
            <a:ext cx="11643130" cy="6986528"/>
          </a:xfrm>
          <a:prstGeom prst="rect">
            <a:avLst/>
          </a:prstGeom>
        </p:spPr>
        <p:txBody>
          <a:bodyPr wrap="square">
            <a:spAutoFit/>
          </a:bodyPr>
          <a:lstStyle/>
          <a:p>
            <a:pPr algn="ctr"/>
            <a:endParaRPr lang="en-GB" sz="2400" b="1" dirty="0">
              <a:latin typeface="Arial" panose="020B0604020202020204" pitchFamily="34" charset="0"/>
              <a:cs typeface="Arial" panose="020B0604020202020204" pitchFamily="34" charset="0"/>
            </a:endParaRPr>
          </a:p>
          <a:p>
            <a:pPr algn="ctr"/>
            <a:r>
              <a:rPr lang="en-GB" sz="3200" b="1" dirty="0">
                <a:solidFill>
                  <a:srgbClr val="A80000"/>
                </a:solidFill>
                <a:latin typeface="Arial" panose="020B0604020202020204" pitchFamily="34" charset="0"/>
                <a:cs typeface="Arial" panose="020B0604020202020204" pitchFamily="34" charset="0"/>
              </a:rPr>
              <a:t>HSAB: Improving the Identification of, and Response to, Older Victims of Adult Family Violence</a:t>
            </a:r>
            <a:endParaRPr lang="en-GB" sz="2400" b="0" i="0" dirty="0">
              <a:solidFill>
                <a:srgbClr val="2A2A2A"/>
              </a:solidFill>
              <a:effectLst/>
              <a:latin typeface="Arial" panose="020B0604020202020204" pitchFamily="34" charset="0"/>
            </a:endParaRPr>
          </a:p>
          <a:p>
            <a:pPr algn="l"/>
            <a:endParaRPr lang="en-GB" sz="2400" dirty="0">
              <a:solidFill>
                <a:srgbClr val="2A2A2A"/>
              </a:solidFill>
              <a:latin typeface="Arial" panose="020B0604020202020204" pitchFamily="34" charset="0"/>
            </a:endParaRPr>
          </a:p>
          <a:p>
            <a:pPr algn="l"/>
            <a:r>
              <a:rPr lang="en-GB" sz="2400" b="0" i="0" dirty="0">
                <a:solidFill>
                  <a:srgbClr val="2A2A2A"/>
                </a:solidFill>
                <a:effectLst/>
                <a:latin typeface="Arial" panose="020B0604020202020204" pitchFamily="34" charset="0"/>
              </a:rPr>
              <a:t>The objectives of the research-led training session are to:</a:t>
            </a:r>
          </a:p>
          <a:p>
            <a:pPr algn="l"/>
            <a:r>
              <a:rPr lang="en-GB" sz="2400" b="0" i="0" dirty="0">
                <a:solidFill>
                  <a:srgbClr val="2A2A2A"/>
                </a:solidFill>
                <a:effectLst/>
                <a:latin typeface="Arial" panose="020B0604020202020204" pitchFamily="34" charset="0"/>
              </a:rPr>
              <a:t> </a:t>
            </a:r>
          </a:p>
          <a:p>
            <a:pPr algn="l">
              <a:buFont typeface="Arial" panose="020B0604020202020204" pitchFamily="34" charset="0"/>
              <a:buChar char="•"/>
            </a:pPr>
            <a:r>
              <a:rPr lang="en-GB" sz="2400" b="0" i="0" dirty="0">
                <a:solidFill>
                  <a:srgbClr val="2A2A2A"/>
                </a:solidFill>
                <a:effectLst/>
                <a:latin typeface="Arial" panose="020B0604020202020204" pitchFamily="34" charset="0"/>
              </a:rPr>
              <a:t>Gain insight into the complex dynamics of abuse in later life, including power and control tactics and the impact of dependency and interdependency;</a:t>
            </a:r>
          </a:p>
          <a:p>
            <a:pPr algn="l">
              <a:buFont typeface="Arial" panose="020B0604020202020204" pitchFamily="34" charset="0"/>
              <a:buChar char="•"/>
            </a:pPr>
            <a:r>
              <a:rPr lang="en-GB" sz="2400" b="0" i="0" dirty="0">
                <a:solidFill>
                  <a:srgbClr val="2A2A2A"/>
                </a:solidFill>
                <a:effectLst/>
                <a:latin typeface="Arial" panose="020B0604020202020204" pitchFamily="34" charset="0"/>
              </a:rPr>
              <a:t>Recognise the physical, emotional and behavioural signs and impacts of adult family violence in later life, including subtle indicators;</a:t>
            </a:r>
          </a:p>
          <a:p>
            <a:pPr algn="l">
              <a:buFont typeface="Arial" panose="020B0604020202020204" pitchFamily="34" charset="0"/>
              <a:buChar char="•"/>
            </a:pPr>
            <a:r>
              <a:rPr lang="en-GB" sz="2400" b="0" i="0" dirty="0">
                <a:solidFill>
                  <a:srgbClr val="2A2A2A"/>
                </a:solidFill>
                <a:effectLst/>
                <a:latin typeface="Arial" panose="020B0604020202020204" pitchFamily="34" charset="0"/>
              </a:rPr>
              <a:t>Explore effective communication techniques for approaching and supporting older adults who may be experiencing adult family violence, with an emphasis on person-centred responses;</a:t>
            </a:r>
          </a:p>
          <a:p>
            <a:pPr algn="l">
              <a:buFont typeface="Arial" panose="020B0604020202020204" pitchFamily="34" charset="0"/>
              <a:buChar char="•"/>
            </a:pPr>
            <a:r>
              <a:rPr lang="en-GB" sz="2400" b="0" i="0" dirty="0">
                <a:solidFill>
                  <a:srgbClr val="2A2A2A"/>
                </a:solidFill>
                <a:effectLst/>
                <a:latin typeface="Arial" panose="020B0604020202020204" pitchFamily="34" charset="0"/>
              </a:rPr>
              <a:t>Examine how to work collaboratively with partner organisations to address the needs of older victims holistically.</a:t>
            </a: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solidFill>
                <a:srgbClr val="C00000"/>
              </a:solidFill>
              <a:latin typeface="Arial" panose="020B0604020202020204" pitchFamily="34" charset="0"/>
              <a:cs typeface="Arial" panose="020B0604020202020204" pitchFamily="34" charset="0"/>
            </a:endParaRPr>
          </a:p>
        </p:txBody>
      </p:sp>
      <p:graphicFrame>
        <p:nvGraphicFramePr>
          <p:cNvPr id="3" name="Table 18">
            <a:extLst>
              <a:ext uri="{FF2B5EF4-FFF2-40B4-BE49-F238E27FC236}">
                <a16:creationId xmlns:a16="http://schemas.microsoft.com/office/drawing/2014/main" id="{5A442A63-D807-FFF5-B1AF-355C27F3A86E}"/>
              </a:ext>
            </a:extLst>
          </p:cNvPr>
          <p:cNvGraphicFramePr>
            <a:graphicFrameLocks noGrp="1"/>
          </p:cNvGraphicFramePr>
          <p:nvPr>
            <p:extLst>
              <p:ext uri="{D42A27DB-BD31-4B8C-83A1-F6EECF244321}">
                <p14:modId xmlns:p14="http://schemas.microsoft.com/office/powerpoint/2010/main" val="753389576"/>
              </p:ext>
            </p:extLst>
          </p:nvPr>
        </p:nvGraphicFramePr>
        <p:xfrm>
          <a:off x="2032000" y="12198622"/>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18 April 2024 9:30am to 12:00</a:t>
                      </a:r>
                    </a:p>
                  </a:txBody>
                  <a:tcPr/>
                </a:tc>
                <a:tc>
                  <a:txBody>
                    <a:bodyPr/>
                    <a:lstStyle/>
                    <a:p>
                      <a:r>
                        <a:rPr lang="en-GB" dirty="0"/>
                        <a:t>Places available </a:t>
                      </a:r>
                    </a:p>
                  </a:txBody>
                  <a:tcPr/>
                </a:tc>
                <a:extLst>
                  <a:ext uri="{0D108BD9-81ED-4DB2-BD59-A6C34878D82A}">
                    <a16:rowId xmlns:a16="http://schemas.microsoft.com/office/drawing/2014/main" val="1353626116"/>
                  </a:ext>
                </a:extLst>
              </a:tr>
              <a:tr h="370840">
                <a:tc>
                  <a:txBody>
                    <a:bodyPr/>
                    <a:lstStyle/>
                    <a:p>
                      <a:r>
                        <a:rPr lang="en-GB" dirty="0"/>
                        <a:t>13 May 2024 9:30am to 12:00</a:t>
                      </a:r>
                    </a:p>
                  </a:txBody>
                  <a:tcPr/>
                </a:tc>
                <a:tc>
                  <a:txBody>
                    <a:bodyPr/>
                    <a:lstStyle/>
                    <a:p>
                      <a:r>
                        <a:rPr lang="en-GB" dirty="0"/>
                        <a:t>Places available </a:t>
                      </a:r>
                    </a:p>
                  </a:txBody>
                  <a:tcPr/>
                </a:tc>
                <a:extLst>
                  <a:ext uri="{0D108BD9-81ED-4DB2-BD59-A6C34878D82A}">
                    <a16:rowId xmlns:a16="http://schemas.microsoft.com/office/drawing/2014/main" val="4271244324"/>
                  </a:ext>
                </a:extLst>
              </a:tr>
              <a:tr h="370840">
                <a:tc>
                  <a:txBody>
                    <a:bodyPr/>
                    <a:lstStyle/>
                    <a:p>
                      <a:r>
                        <a:rPr lang="en-GB" dirty="0"/>
                        <a:t>16 Oct 2024 9:30am to 12:00</a:t>
                      </a:r>
                    </a:p>
                  </a:txBody>
                  <a:tcPr/>
                </a:tc>
                <a:tc>
                  <a:txBody>
                    <a:bodyPr/>
                    <a:lstStyle/>
                    <a:p>
                      <a:r>
                        <a:rPr lang="en-GB" dirty="0"/>
                        <a:t>Places available </a:t>
                      </a:r>
                    </a:p>
                  </a:txBody>
                  <a:tcPr/>
                </a:tc>
                <a:extLst>
                  <a:ext uri="{0D108BD9-81ED-4DB2-BD59-A6C34878D82A}">
                    <a16:rowId xmlns:a16="http://schemas.microsoft.com/office/drawing/2014/main" val="2209910264"/>
                  </a:ext>
                </a:extLst>
              </a:tr>
            </a:tbl>
          </a:graphicData>
        </a:graphic>
      </p:graphicFrame>
    </p:spTree>
    <p:extLst>
      <p:ext uri="{BB962C8B-B14F-4D97-AF65-F5344CB8AC3E}">
        <p14:creationId xmlns:p14="http://schemas.microsoft.com/office/powerpoint/2010/main" val="4711992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sz="4400" b="1" dirty="0">
                <a:solidFill>
                  <a:srgbClr val="C00000"/>
                </a:solidFill>
                <a:latin typeface="Arial" panose="020B0604020202020204" pitchFamily="34" charset="0"/>
                <a:ea typeface="+mn-ea"/>
                <a:cs typeface="Arial" panose="020B0604020202020204" pitchFamily="34" charset="0"/>
              </a:rPr>
              <a:t>HSCP/HSAB L&amp;D </a:t>
            </a:r>
            <a:br>
              <a:rPr lang="en-GB" sz="4400" b="1" dirty="0">
                <a:solidFill>
                  <a:srgbClr val="C00000"/>
                </a:solidFill>
                <a:latin typeface="Arial" panose="020B0604020202020204" pitchFamily="34" charset="0"/>
                <a:ea typeface="+mn-ea"/>
                <a:cs typeface="Arial" panose="020B0604020202020204" pitchFamily="34" charset="0"/>
              </a:rPr>
            </a:br>
            <a:r>
              <a:rPr lang="en-GB" sz="4400" b="1" dirty="0">
                <a:solidFill>
                  <a:srgbClr val="C00000"/>
                </a:solidFill>
                <a:latin typeface="Arial" panose="020B0604020202020204" pitchFamily="34" charset="0"/>
                <a:ea typeface="+mn-ea"/>
                <a:cs typeface="Arial" panose="020B0604020202020204" pitchFamily="34" charset="0"/>
              </a:rPr>
              <a:t>PROGRAMME</a:t>
            </a:r>
            <a:endParaRPr lang="en-GB" dirty="0"/>
          </a:p>
        </p:txBody>
      </p:sp>
      <p:sp>
        <p:nvSpPr>
          <p:cNvPr id="2" name="Rectangle 1">
            <a:extLst>
              <a:ext uri="{FF2B5EF4-FFF2-40B4-BE49-F238E27FC236}">
                <a16:creationId xmlns:a16="http://schemas.microsoft.com/office/drawing/2014/main" id="{2A94739E-6162-4837-96AC-58EE1655D0BD}"/>
              </a:ext>
            </a:extLst>
          </p:cNvPr>
          <p:cNvSpPr/>
          <p:nvPr/>
        </p:nvSpPr>
        <p:spPr>
          <a:xfrm>
            <a:off x="352926" y="3879578"/>
            <a:ext cx="11643130" cy="7109639"/>
          </a:xfrm>
          <a:prstGeom prst="rect">
            <a:avLst/>
          </a:prstGeom>
        </p:spPr>
        <p:txBody>
          <a:bodyPr wrap="square">
            <a:spAutoFit/>
          </a:bodyPr>
          <a:lstStyle/>
          <a:p>
            <a:pPr algn="ctr"/>
            <a:endParaRPr lang="en-GB" sz="2400" b="1" dirty="0">
              <a:latin typeface="Arial" panose="020B0604020202020204" pitchFamily="34" charset="0"/>
              <a:cs typeface="Arial" panose="020B0604020202020204" pitchFamily="34" charset="0"/>
            </a:endParaRPr>
          </a:p>
          <a:p>
            <a:pPr algn="ctr"/>
            <a:r>
              <a:rPr lang="en-GB" sz="3200" b="1" dirty="0">
                <a:solidFill>
                  <a:srgbClr val="A80000"/>
                </a:solidFill>
                <a:latin typeface="Arial" panose="020B0604020202020204" pitchFamily="34" charset="0"/>
                <a:cs typeface="Arial" panose="020B0604020202020204" pitchFamily="34" charset="0"/>
              </a:rPr>
              <a:t>HSAB: Improving the Response to Older Victims of Domestic Abuse for those Living with Dementia, and care and support needs </a:t>
            </a:r>
            <a:endParaRPr lang="en-GB" sz="2400" b="0" i="0" dirty="0">
              <a:solidFill>
                <a:srgbClr val="2A2A2A"/>
              </a:solidFill>
              <a:effectLst/>
              <a:latin typeface="Arial" panose="020B0604020202020204" pitchFamily="34" charset="0"/>
            </a:endParaRPr>
          </a:p>
          <a:p>
            <a:pPr algn="l"/>
            <a:endParaRPr lang="en-GB" sz="2400" dirty="0">
              <a:solidFill>
                <a:srgbClr val="2A2A2A"/>
              </a:solidFill>
              <a:latin typeface="Arial" panose="020B0604020202020204" pitchFamily="34" charset="0"/>
            </a:endParaRPr>
          </a:p>
          <a:p>
            <a:endParaRPr lang="en-GB" sz="2400" b="1" dirty="0">
              <a:latin typeface="Arial" panose="020B0604020202020204" pitchFamily="34" charset="0"/>
              <a:cs typeface="Arial" panose="020B0604020202020204" pitchFamily="34" charset="0"/>
            </a:endParaRPr>
          </a:p>
          <a:p>
            <a:pPr algn="l"/>
            <a:r>
              <a:rPr lang="en-GB" sz="2400" b="0" i="0" dirty="0">
                <a:solidFill>
                  <a:srgbClr val="2A2A2A"/>
                </a:solidFill>
                <a:effectLst/>
                <a:latin typeface="Arial" panose="020B0604020202020204" pitchFamily="34" charset="0"/>
              </a:rPr>
              <a:t>The objectives of the research-led training session are to:</a:t>
            </a:r>
          </a:p>
          <a:p>
            <a:pPr algn="l"/>
            <a:r>
              <a:rPr lang="en-GB" sz="2400" b="0" i="0" dirty="0">
                <a:solidFill>
                  <a:srgbClr val="2A2A2A"/>
                </a:solidFill>
                <a:effectLst/>
                <a:latin typeface="Arial" panose="020B0604020202020204" pitchFamily="34" charset="0"/>
              </a:rPr>
              <a:t> </a:t>
            </a:r>
          </a:p>
          <a:p>
            <a:pPr algn="l">
              <a:buFont typeface="Arial" panose="020B0604020202020204" pitchFamily="34" charset="0"/>
              <a:buChar char="•"/>
            </a:pPr>
            <a:r>
              <a:rPr lang="en-GB" sz="2400" b="0" i="0" dirty="0">
                <a:solidFill>
                  <a:srgbClr val="2A2A2A"/>
                </a:solidFill>
                <a:effectLst/>
                <a:latin typeface="Arial" panose="020B0604020202020204" pitchFamily="34" charset="0"/>
              </a:rPr>
              <a:t>Understand the research underpinning the focus of dementia and domestic abuse;</a:t>
            </a:r>
          </a:p>
          <a:p>
            <a:pPr algn="l">
              <a:buFont typeface="Arial" panose="020B0604020202020204" pitchFamily="34" charset="0"/>
              <a:buChar char="•"/>
            </a:pPr>
            <a:r>
              <a:rPr lang="en-GB" sz="2400" b="0" i="0" dirty="0">
                <a:solidFill>
                  <a:srgbClr val="2A2A2A"/>
                </a:solidFill>
                <a:effectLst/>
                <a:latin typeface="Arial" panose="020B0604020202020204" pitchFamily="34" charset="0"/>
              </a:rPr>
              <a:t>Identify the impacts and dynamics of domestic abuse and harm where dementia is a feature;</a:t>
            </a:r>
          </a:p>
          <a:p>
            <a:pPr algn="l">
              <a:buFont typeface="Arial" panose="020B0604020202020204" pitchFamily="34" charset="0"/>
              <a:buChar char="•"/>
            </a:pPr>
            <a:r>
              <a:rPr lang="en-GB" sz="2400" b="0" i="0" dirty="0">
                <a:solidFill>
                  <a:srgbClr val="2A2A2A"/>
                </a:solidFill>
                <a:effectLst/>
                <a:latin typeface="Arial" panose="020B0604020202020204" pitchFamily="34" charset="0"/>
              </a:rPr>
              <a:t>Understand the role of the Mental Capacity Act 2005, and ‘best interest’ decision making, in response to the co-existence of dementia and domestic abuse;</a:t>
            </a:r>
          </a:p>
          <a:p>
            <a:pPr algn="l">
              <a:buFont typeface="Arial" panose="020B0604020202020204" pitchFamily="34" charset="0"/>
              <a:buChar char="•"/>
            </a:pPr>
            <a:r>
              <a:rPr lang="en-GB" sz="2400" b="0" i="0" dirty="0">
                <a:solidFill>
                  <a:srgbClr val="2A2A2A"/>
                </a:solidFill>
                <a:effectLst/>
                <a:latin typeface="Arial" panose="020B0604020202020204" pitchFamily="34" charset="0"/>
              </a:rPr>
              <a:t>Gain practical techniques to support engagement;</a:t>
            </a:r>
          </a:p>
          <a:p>
            <a:pPr algn="l">
              <a:buFont typeface="Arial" panose="020B0604020202020204" pitchFamily="34" charset="0"/>
              <a:buChar char="•"/>
            </a:pPr>
            <a:r>
              <a:rPr lang="en-GB" sz="2400" b="0" i="0" dirty="0">
                <a:solidFill>
                  <a:srgbClr val="2A2A2A"/>
                </a:solidFill>
                <a:effectLst/>
                <a:latin typeface="Arial" panose="020B0604020202020204" pitchFamily="34" charset="0"/>
              </a:rPr>
              <a:t>Explore additional considerations when safeguarding and managing risk;</a:t>
            </a: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solidFill>
                <a:srgbClr val="C00000"/>
              </a:solidFill>
              <a:latin typeface="Arial" panose="020B0604020202020204" pitchFamily="34" charset="0"/>
              <a:cs typeface="Arial" panose="020B0604020202020204" pitchFamily="34" charset="0"/>
            </a:endParaRPr>
          </a:p>
        </p:txBody>
      </p:sp>
      <p:graphicFrame>
        <p:nvGraphicFramePr>
          <p:cNvPr id="3" name="Table 18">
            <a:extLst>
              <a:ext uri="{FF2B5EF4-FFF2-40B4-BE49-F238E27FC236}">
                <a16:creationId xmlns:a16="http://schemas.microsoft.com/office/drawing/2014/main" id="{5A442A63-D807-FFF5-B1AF-355C27F3A86E}"/>
              </a:ext>
            </a:extLst>
          </p:cNvPr>
          <p:cNvGraphicFramePr>
            <a:graphicFrameLocks noGrp="1"/>
          </p:cNvGraphicFramePr>
          <p:nvPr>
            <p:extLst>
              <p:ext uri="{D42A27DB-BD31-4B8C-83A1-F6EECF244321}">
                <p14:modId xmlns:p14="http://schemas.microsoft.com/office/powerpoint/2010/main" val="1336661641"/>
              </p:ext>
            </p:extLst>
          </p:nvPr>
        </p:nvGraphicFramePr>
        <p:xfrm>
          <a:off x="2032000" y="12198622"/>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23 April 2024 9:30am to 12:00</a:t>
                      </a:r>
                    </a:p>
                  </a:txBody>
                  <a:tcPr/>
                </a:tc>
                <a:tc>
                  <a:txBody>
                    <a:bodyPr/>
                    <a:lstStyle/>
                    <a:p>
                      <a:r>
                        <a:rPr lang="en-GB" dirty="0"/>
                        <a:t>Places available </a:t>
                      </a:r>
                    </a:p>
                  </a:txBody>
                  <a:tcPr/>
                </a:tc>
                <a:extLst>
                  <a:ext uri="{0D108BD9-81ED-4DB2-BD59-A6C34878D82A}">
                    <a16:rowId xmlns:a16="http://schemas.microsoft.com/office/drawing/2014/main" val="1353626116"/>
                  </a:ext>
                </a:extLst>
              </a:tr>
              <a:tr h="37084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GB" dirty="0"/>
                        <a:t>22 May 2024 9:30am to 12:00 </a:t>
                      </a:r>
                    </a:p>
                  </a:txBody>
                  <a:tcPr/>
                </a:tc>
                <a:tc>
                  <a:txBody>
                    <a:bodyPr/>
                    <a:lstStyle/>
                    <a:p>
                      <a:r>
                        <a:rPr lang="en-GB" dirty="0"/>
                        <a:t>Places available </a:t>
                      </a:r>
                    </a:p>
                  </a:txBody>
                  <a:tcPr/>
                </a:tc>
                <a:extLst>
                  <a:ext uri="{0D108BD9-81ED-4DB2-BD59-A6C34878D82A}">
                    <a16:rowId xmlns:a16="http://schemas.microsoft.com/office/drawing/2014/main" val="4271244324"/>
                  </a:ext>
                </a:extLst>
              </a:tr>
              <a:tr h="37084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GB" dirty="0"/>
                        <a:t>9 Oct 2024 9:30am to 12:00 </a:t>
                      </a:r>
                    </a:p>
                  </a:txBody>
                  <a:tcPr/>
                </a:tc>
                <a:tc>
                  <a:txBody>
                    <a:bodyPr/>
                    <a:lstStyle/>
                    <a:p>
                      <a:r>
                        <a:rPr lang="en-GB" dirty="0"/>
                        <a:t>Places available </a:t>
                      </a:r>
                    </a:p>
                  </a:txBody>
                  <a:tcPr/>
                </a:tc>
                <a:extLst>
                  <a:ext uri="{0D108BD9-81ED-4DB2-BD59-A6C34878D82A}">
                    <a16:rowId xmlns:a16="http://schemas.microsoft.com/office/drawing/2014/main" val="2209910264"/>
                  </a:ext>
                </a:extLst>
              </a:tr>
            </a:tbl>
          </a:graphicData>
        </a:graphic>
      </p:graphicFrame>
    </p:spTree>
    <p:extLst>
      <p:ext uri="{BB962C8B-B14F-4D97-AF65-F5344CB8AC3E}">
        <p14:creationId xmlns:p14="http://schemas.microsoft.com/office/powerpoint/2010/main" val="36114779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sz="4400" b="1" dirty="0">
                <a:solidFill>
                  <a:srgbClr val="C00000"/>
                </a:solidFill>
                <a:latin typeface="Arial" panose="020B0604020202020204" pitchFamily="34" charset="0"/>
                <a:ea typeface="+mn-ea"/>
                <a:cs typeface="Arial" panose="020B0604020202020204" pitchFamily="34" charset="0"/>
              </a:rPr>
              <a:t>HSCP/HSAB L&amp;D </a:t>
            </a:r>
            <a:br>
              <a:rPr lang="en-GB" sz="4400" b="1" dirty="0">
                <a:solidFill>
                  <a:srgbClr val="C00000"/>
                </a:solidFill>
                <a:latin typeface="Arial" panose="020B0604020202020204" pitchFamily="34" charset="0"/>
                <a:ea typeface="+mn-ea"/>
                <a:cs typeface="Arial" panose="020B0604020202020204" pitchFamily="34" charset="0"/>
              </a:rPr>
            </a:br>
            <a:r>
              <a:rPr lang="en-GB" sz="4400" b="1" dirty="0">
                <a:solidFill>
                  <a:srgbClr val="C00000"/>
                </a:solidFill>
                <a:latin typeface="Arial" panose="020B0604020202020204" pitchFamily="34" charset="0"/>
                <a:ea typeface="+mn-ea"/>
                <a:cs typeface="Arial" panose="020B0604020202020204" pitchFamily="34" charset="0"/>
              </a:rPr>
              <a:t>PROGRAMME</a:t>
            </a:r>
            <a:endParaRPr lang="en-GB" dirty="0"/>
          </a:p>
        </p:txBody>
      </p:sp>
      <p:sp>
        <p:nvSpPr>
          <p:cNvPr id="2" name="Rectangle 1">
            <a:extLst>
              <a:ext uri="{FF2B5EF4-FFF2-40B4-BE49-F238E27FC236}">
                <a16:creationId xmlns:a16="http://schemas.microsoft.com/office/drawing/2014/main" id="{2A94739E-6162-4837-96AC-58EE1655D0BD}"/>
              </a:ext>
            </a:extLst>
          </p:cNvPr>
          <p:cNvSpPr/>
          <p:nvPr/>
        </p:nvSpPr>
        <p:spPr>
          <a:xfrm>
            <a:off x="352926" y="3879578"/>
            <a:ext cx="11643130" cy="4278094"/>
          </a:xfrm>
          <a:prstGeom prst="rect">
            <a:avLst/>
          </a:prstGeom>
        </p:spPr>
        <p:txBody>
          <a:bodyPr wrap="square">
            <a:spAutoFit/>
          </a:bodyPr>
          <a:lstStyle/>
          <a:p>
            <a:pPr algn="ctr"/>
            <a:endParaRPr lang="en-GB" sz="2400" b="1" dirty="0">
              <a:latin typeface="Arial" panose="020B0604020202020204" pitchFamily="34" charset="0"/>
              <a:cs typeface="Arial" panose="020B0604020202020204" pitchFamily="34" charset="0"/>
            </a:endParaRPr>
          </a:p>
          <a:p>
            <a:pPr algn="ctr"/>
            <a:r>
              <a:rPr lang="en-GB" sz="3200" b="1" dirty="0">
                <a:solidFill>
                  <a:srgbClr val="A80000"/>
                </a:solidFill>
                <a:latin typeface="Arial" panose="020B0604020202020204" pitchFamily="34" charset="0"/>
                <a:cs typeface="Arial" panose="020B0604020202020204" pitchFamily="34" charset="0"/>
              </a:rPr>
              <a:t>HSAB: Mental Capacity Act and Substance Misuse</a:t>
            </a:r>
            <a:endParaRPr lang="en-GB" sz="2400" b="0" i="0" dirty="0">
              <a:solidFill>
                <a:srgbClr val="2A2A2A"/>
              </a:solidFill>
              <a:effectLst/>
              <a:latin typeface="Arial" panose="020B0604020202020204" pitchFamily="34" charset="0"/>
            </a:endParaRPr>
          </a:p>
          <a:p>
            <a:pPr algn="l"/>
            <a:endParaRPr lang="en-GB" sz="2400" dirty="0">
              <a:solidFill>
                <a:srgbClr val="2A2A2A"/>
              </a:solidFill>
              <a:latin typeface="Arial" panose="020B0604020202020204" pitchFamily="34" charset="0"/>
            </a:endParaRPr>
          </a:p>
          <a:p>
            <a:pPr algn="l"/>
            <a:r>
              <a:rPr lang="en-GB" sz="2400" b="0" i="0" dirty="0">
                <a:solidFill>
                  <a:srgbClr val="2A2A2A"/>
                </a:solidFill>
                <a:effectLst/>
                <a:latin typeface="Arial" panose="020B0604020202020204" pitchFamily="34" charset="0"/>
              </a:rPr>
              <a:t>The objectives of the session is:</a:t>
            </a:r>
          </a:p>
          <a:p>
            <a:pPr algn="l"/>
            <a:r>
              <a:rPr lang="en-GB" sz="2400" b="0" i="0" dirty="0">
                <a:solidFill>
                  <a:srgbClr val="2A2A2A"/>
                </a:solidFill>
                <a:effectLst/>
                <a:latin typeface="Arial" panose="020B0604020202020204" pitchFamily="34" charset="0"/>
              </a:rPr>
              <a:t> </a:t>
            </a:r>
          </a:p>
          <a:p>
            <a:r>
              <a:rPr lang="en-GB" sz="2400" b="0" i="0" dirty="0">
                <a:solidFill>
                  <a:srgbClr val="2A2A2A"/>
                </a:solidFill>
                <a:effectLst/>
                <a:latin typeface="Arial" panose="020B0604020202020204" pitchFamily="34" charset="0"/>
              </a:rPr>
              <a:t>To provide staff with information and guidance on how to apply the Mental Capacity Act in the context of substance misuse. There will be specific focus on examining the impacts substance misuse can have on decision-making, and how to assess fluctuating mental capacity. </a:t>
            </a:r>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solidFill>
                <a:srgbClr val="C00000"/>
              </a:solidFill>
              <a:latin typeface="Arial" panose="020B0604020202020204" pitchFamily="34" charset="0"/>
              <a:cs typeface="Arial" panose="020B0604020202020204" pitchFamily="34" charset="0"/>
            </a:endParaRPr>
          </a:p>
        </p:txBody>
      </p:sp>
      <p:graphicFrame>
        <p:nvGraphicFramePr>
          <p:cNvPr id="3" name="Table 18">
            <a:extLst>
              <a:ext uri="{FF2B5EF4-FFF2-40B4-BE49-F238E27FC236}">
                <a16:creationId xmlns:a16="http://schemas.microsoft.com/office/drawing/2014/main" id="{5A442A63-D807-FFF5-B1AF-355C27F3A86E}"/>
              </a:ext>
            </a:extLst>
          </p:cNvPr>
          <p:cNvGraphicFramePr>
            <a:graphicFrameLocks noGrp="1"/>
          </p:cNvGraphicFramePr>
          <p:nvPr>
            <p:extLst>
              <p:ext uri="{D42A27DB-BD31-4B8C-83A1-F6EECF244321}">
                <p14:modId xmlns:p14="http://schemas.microsoft.com/office/powerpoint/2010/main" val="2995216975"/>
              </p:ext>
            </p:extLst>
          </p:nvPr>
        </p:nvGraphicFramePr>
        <p:xfrm>
          <a:off x="2032000" y="12198622"/>
          <a:ext cx="8128000" cy="9144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3 June 2024 10am to 12:30</a:t>
                      </a:r>
                    </a:p>
                  </a:txBody>
                  <a:tcPr/>
                </a:tc>
                <a:tc>
                  <a:txBody>
                    <a:bodyPr/>
                    <a:lstStyle/>
                    <a:p>
                      <a:r>
                        <a:rPr lang="en-GB" dirty="0"/>
                        <a:t>Places available </a:t>
                      </a:r>
                    </a:p>
                  </a:txBody>
                  <a:tcPr/>
                </a:tc>
                <a:extLst>
                  <a:ext uri="{0D108BD9-81ED-4DB2-BD59-A6C34878D82A}">
                    <a16:rowId xmlns:a16="http://schemas.microsoft.com/office/drawing/2014/main" val="1353626116"/>
                  </a:ext>
                </a:extLst>
              </a:tr>
            </a:tbl>
          </a:graphicData>
        </a:graphic>
      </p:graphicFrame>
    </p:spTree>
    <p:extLst>
      <p:ext uri="{BB962C8B-B14F-4D97-AF65-F5344CB8AC3E}">
        <p14:creationId xmlns:p14="http://schemas.microsoft.com/office/powerpoint/2010/main" val="42801354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sz="4400" b="1" dirty="0">
                <a:solidFill>
                  <a:srgbClr val="C00000"/>
                </a:solidFill>
                <a:latin typeface="Arial" panose="020B0604020202020204" pitchFamily="34" charset="0"/>
                <a:ea typeface="+mn-ea"/>
                <a:cs typeface="Arial" panose="020B0604020202020204" pitchFamily="34" charset="0"/>
              </a:rPr>
              <a:t>HSCP/HSAB L&amp;D </a:t>
            </a:r>
            <a:br>
              <a:rPr lang="en-GB" sz="4400" b="1" dirty="0">
                <a:solidFill>
                  <a:srgbClr val="C00000"/>
                </a:solidFill>
                <a:latin typeface="Arial" panose="020B0604020202020204" pitchFamily="34" charset="0"/>
                <a:ea typeface="+mn-ea"/>
                <a:cs typeface="Arial" panose="020B0604020202020204" pitchFamily="34" charset="0"/>
              </a:rPr>
            </a:br>
            <a:r>
              <a:rPr lang="en-GB" sz="4400" b="1" dirty="0">
                <a:solidFill>
                  <a:srgbClr val="C00000"/>
                </a:solidFill>
                <a:latin typeface="Arial" panose="020B0604020202020204" pitchFamily="34" charset="0"/>
                <a:ea typeface="+mn-ea"/>
                <a:cs typeface="Arial" panose="020B0604020202020204" pitchFamily="34" charset="0"/>
              </a:rPr>
              <a:t>PROGRAMME</a:t>
            </a:r>
            <a:endParaRPr lang="en-GB" dirty="0"/>
          </a:p>
        </p:txBody>
      </p:sp>
      <p:sp>
        <p:nvSpPr>
          <p:cNvPr id="2" name="Rectangle 1">
            <a:extLst>
              <a:ext uri="{FF2B5EF4-FFF2-40B4-BE49-F238E27FC236}">
                <a16:creationId xmlns:a16="http://schemas.microsoft.com/office/drawing/2014/main" id="{2A94739E-6162-4837-96AC-58EE1655D0BD}"/>
              </a:ext>
            </a:extLst>
          </p:cNvPr>
          <p:cNvSpPr/>
          <p:nvPr/>
        </p:nvSpPr>
        <p:spPr>
          <a:xfrm>
            <a:off x="352926" y="3879578"/>
            <a:ext cx="11643130" cy="6247864"/>
          </a:xfrm>
          <a:prstGeom prst="rect">
            <a:avLst/>
          </a:prstGeom>
        </p:spPr>
        <p:txBody>
          <a:bodyPr wrap="square">
            <a:spAutoFit/>
          </a:bodyPr>
          <a:lstStyle/>
          <a:p>
            <a:pPr algn="ctr"/>
            <a:endParaRPr lang="en-GB" sz="2400" b="1" dirty="0">
              <a:latin typeface="Arial" panose="020B0604020202020204" pitchFamily="34" charset="0"/>
              <a:cs typeface="Arial" panose="020B0604020202020204" pitchFamily="34" charset="0"/>
            </a:endParaRPr>
          </a:p>
          <a:p>
            <a:pPr algn="ctr"/>
            <a:r>
              <a:rPr lang="en-GB" sz="3200" b="1" dirty="0">
                <a:solidFill>
                  <a:srgbClr val="A80000"/>
                </a:solidFill>
                <a:latin typeface="Arial" panose="020B0604020202020204" pitchFamily="34" charset="0"/>
                <a:cs typeface="Arial" panose="020B0604020202020204" pitchFamily="34" charset="0"/>
              </a:rPr>
              <a:t>HSAB: Transforming the response to older victims of domestic abuse</a:t>
            </a:r>
            <a:endParaRPr lang="en-GB" sz="2400" b="0" i="0" dirty="0">
              <a:solidFill>
                <a:srgbClr val="2A2A2A"/>
              </a:solidFill>
              <a:effectLst/>
              <a:latin typeface="Arial" panose="020B0604020202020204" pitchFamily="34" charset="0"/>
            </a:endParaRPr>
          </a:p>
          <a:p>
            <a:pPr algn="l"/>
            <a:endParaRPr lang="en-GB" sz="2400" dirty="0">
              <a:solidFill>
                <a:srgbClr val="2A2A2A"/>
              </a:solidFill>
              <a:latin typeface="Arial" panose="020B0604020202020204" pitchFamily="34" charset="0"/>
            </a:endParaRPr>
          </a:p>
          <a:p>
            <a:endParaRPr lang="en-GB" sz="2400" b="1" dirty="0">
              <a:latin typeface="Arial" panose="020B0604020202020204" pitchFamily="34" charset="0"/>
              <a:cs typeface="Arial" panose="020B0604020202020204" pitchFamily="34" charset="0"/>
            </a:endParaRPr>
          </a:p>
          <a:p>
            <a:pPr algn="l"/>
            <a:r>
              <a:rPr lang="en-GB" sz="2400" b="0" i="0" dirty="0">
                <a:solidFill>
                  <a:srgbClr val="2A2A2A"/>
                </a:solidFill>
                <a:effectLst/>
                <a:latin typeface="Arial" panose="020B0604020202020204" pitchFamily="34" charset="0"/>
              </a:rPr>
              <a:t>The objectives of the research-led training session are to:</a:t>
            </a:r>
          </a:p>
          <a:p>
            <a:pPr algn="l"/>
            <a:r>
              <a:rPr lang="en-GB" sz="2400" b="0" i="0" dirty="0">
                <a:solidFill>
                  <a:srgbClr val="2A2A2A"/>
                </a:solidFill>
                <a:effectLst/>
                <a:latin typeface="Arial" panose="020B0604020202020204" pitchFamily="34" charset="0"/>
              </a:rPr>
              <a:t> </a:t>
            </a:r>
          </a:p>
          <a:p>
            <a:pPr algn="l">
              <a:buFont typeface="Arial" panose="020B0604020202020204" pitchFamily="34" charset="0"/>
              <a:buChar char="•"/>
            </a:pPr>
            <a:r>
              <a:rPr lang="en-GB" sz="2400" b="0" i="0" dirty="0">
                <a:solidFill>
                  <a:srgbClr val="2A2A2A"/>
                </a:solidFill>
                <a:effectLst/>
                <a:latin typeface="Arial" panose="020B0604020202020204" pitchFamily="34" charset="0"/>
              </a:rPr>
              <a:t>Examine the prevalence, nature, and dynamics of domestic abuse in later life;</a:t>
            </a:r>
          </a:p>
          <a:p>
            <a:pPr algn="l">
              <a:buFont typeface="Arial" panose="020B0604020202020204" pitchFamily="34" charset="0"/>
              <a:buChar char="•"/>
            </a:pPr>
            <a:r>
              <a:rPr lang="en-GB" sz="2400" b="0" i="0" dirty="0">
                <a:solidFill>
                  <a:srgbClr val="2A2A2A"/>
                </a:solidFill>
                <a:effectLst/>
                <a:latin typeface="Arial" panose="020B0604020202020204" pitchFamily="34" charset="0"/>
              </a:rPr>
              <a:t>Challenge myths and stereotypes, explore unconscious bias;</a:t>
            </a:r>
          </a:p>
          <a:p>
            <a:pPr algn="l">
              <a:buFont typeface="Arial" panose="020B0604020202020204" pitchFamily="34" charset="0"/>
              <a:buChar char="•"/>
            </a:pPr>
            <a:r>
              <a:rPr lang="en-GB" sz="2400" b="0" i="0" dirty="0">
                <a:solidFill>
                  <a:srgbClr val="2A2A2A"/>
                </a:solidFill>
                <a:effectLst/>
                <a:latin typeface="Arial" panose="020B0604020202020204" pitchFamily="34" charset="0"/>
              </a:rPr>
              <a:t>Understand relationship typologies and care dynamics;</a:t>
            </a:r>
          </a:p>
          <a:p>
            <a:pPr algn="l">
              <a:buFont typeface="Arial" panose="020B0604020202020204" pitchFamily="34" charset="0"/>
              <a:buChar char="•"/>
            </a:pPr>
            <a:r>
              <a:rPr lang="en-GB" sz="2400" b="0" i="0" dirty="0">
                <a:solidFill>
                  <a:srgbClr val="2A2A2A"/>
                </a:solidFill>
                <a:effectLst/>
                <a:latin typeface="Arial" panose="020B0604020202020204" pitchFamily="34" charset="0"/>
              </a:rPr>
              <a:t>Explore barriers and enablers to accessing justice and support for older victims, drawing on perspectives on individual, organisational and structural levels;</a:t>
            </a:r>
          </a:p>
          <a:p>
            <a:pPr algn="l">
              <a:buFont typeface="Arial" panose="020B0604020202020204" pitchFamily="34" charset="0"/>
              <a:buChar char="•"/>
            </a:pPr>
            <a:r>
              <a:rPr lang="en-GB" sz="2400" b="0" i="0" dirty="0">
                <a:solidFill>
                  <a:srgbClr val="2A2A2A"/>
                </a:solidFill>
                <a:effectLst/>
                <a:latin typeface="Arial" panose="020B0604020202020204" pitchFamily="34" charset="0"/>
              </a:rPr>
              <a:t>Consider risk assessment, examining risks with intimate partner abuse and adult family abuse;</a:t>
            </a:r>
          </a:p>
          <a:p>
            <a:pPr algn="l">
              <a:buFont typeface="Arial" panose="020B0604020202020204" pitchFamily="34" charset="0"/>
              <a:buChar char="•"/>
            </a:pPr>
            <a:r>
              <a:rPr lang="en-GB" sz="2400" b="0" i="0" dirty="0">
                <a:solidFill>
                  <a:srgbClr val="2A2A2A"/>
                </a:solidFill>
                <a:effectLst/>
                <a:latin typeface="Arial" panose="020B0604020202020204" pitchFamily="34" charset="0"/>
              </a:rPr>
              <a:t>Identify additional resources for ongoing practice development.</a:t>
            </a:r>
            <a:endParaRPr lang="en-GB" sz="2400" b="1" dirty="0">
              <a:latin typeface="Arial" panose="020B0604020202020204" pitchFamily="34" charset="0"/>
              <a:cs typeface="Arial" panose="020B0604020202020204" pitchFamily="34" charset="0"/>
            </a:endParaRPr>
          </a:p>
          <a:p>
            <a:endParaRPr lang="en-GB" sz="2400" b="1" dirty="0">
              <a:solidFill>
                <a:srgbClr val="C00000"/>
              </a:solidFill>
              <a:latin typeface="Arial" panose="020B0604020202020204" pitchFamily="34" charset="0"/>
              <a:cs typeface="Arial" panose="020B0604020202020204" pitchFamily="34" charset="0"/>
            </a:endParaRPr>
          </a:p>
        </p:txBody>
      </p:sp>
      <p:graphicFrame>
        <p:nvGraphicFramePr>
          <p:cNvPr id="3" name="Table 18">
            <a:extLst>
              <a:ext uri="{FF2B5EF4-FFF2-40B4-BE49-F238E27FC236}">
                <a16:creationId xmlns:a16="http://schemas.microsoft.com/office/drawing/2014/main" id="{5A442A63-D807-FFF5-B1AF-355C27F3A86E}"/>
              </a:ext>
            </a:extLst>
          </p:cNvPr>
          <p:cNvGraphicFramePr>
            <a:graphicFrameLocks noGrp="1"/>
          </p:cNvGraphicFramePr>
          <p:nvPr>
            <p:extLst>
              <p:ext uri="{D42A27DB-BD31-4B8C-83A1-F6EECF244321}">
                <p14:modId xmlns:p14="http://schemas.microsoft.com/office/powerpoint/2010/main" val="483749226"/>
              </p:ext>
            </p:extLst>
          </p:nvPr>
        </p:nvGraphicFramePr>
        <p:xfrm>
          <a:off x="2032000" y="12198622"/>
          <a:ext cx="8128000" cy="9144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20 Mar 2024 9:30am to 12:00</a:t>
                      </a:r>
                    </a:p>
                  </a:txBody>
                  <a:tcPr/>
                </a:tc>
                <a:tc>
                  <a:txBody>
                    <a:bodyPr/>
                    <a:lstStyle/>
                    <a:p>
                      <a:r>
                        <a:rPr lang="en-GB" dirty="0"/>
                        <a:t>Places available </a:t>
                      </a:r>
                    </a:p>
                  </a:txBody>
                  <a:tcPr/>
                </a:tc>
                <a:extLst>
                  <a:ext uri="{0D108BD9-81ED-4DB2-BD59-A6C34878D82A}">
                    <a16:rowId xmlns:a16="http://schemas.microsoft.com/office/drawing/2014/main" val="1353626116"/>
                  </a:ext>
                </a:extLst>
              </a:tr>
            </a:tbl>
          </a:graphicData>
        </a:graphic>
      </p:graphicFrame>
    </p:spTree>
    <p:extLst>
      <p:ext uri="{BB962C8B-B14F-4D97-AF65-F5344CB8AC3E}">
        <p14:creationId xmlns:p14="http://schemas.microsoft.com/office/powerpoint/2010/main" val="3878166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9EDB2D2-6B42-4C37-9E1A-67D3BF4C2835}"/>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Arrow: Down 9">
            <a:extLst>
              <a:ext uri="{FF2B5EF4-FFF2-40B4-BE49-F238E27FC236}">
                <a16:creationId xmlns:a16="http://schemas.microsoft.com/office/drawing/2014/main" id="{443B4550-BC18-47F7-B7BD-00A040890129}"/>
              </a:ext>
            </a:extLst>
          </p:cNvPr>
          <p:cNvSpPr/>
          <p:nvPr/>
        </p:nvSpPr>
        <p:spPr>
          <a:xfrm>
            <a:off x="3422713" y="2413158"/>
            <a:ext cx="5600700" cy="12254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Booking</a:t>
            </a:r>
          </a:p>
          <a:p>
            <a:pPr algn="ctr"/>
            <a:r>
              <a:rPr lang="en-GB" sz="2400" b="1" dirty="0"/>
              <a:t>Conditions</a:t>
            </a:r>
          </a:p>
        </p:txBody>
      </p:sp>
      <p:sp>
        <p:nvSpPr>
          <p:cNvPr id="3" name="Rectangle: Rounded Corners 2">
            <a:extLst>
              <a:ext uri="{FF2B5EF4-FFF2-40B4-BE49-F238E27FC236}">
                <a16:creationId xmlns:a16="http://schemas.microsoft.com/office/drawing/2014/main" id="{B74DD1A1-AF3E-45E2-A2BC-1D019F4DDE11}"/>
              </a:ext>
            </a:extLst>
          </p:cNvPr>
          <p:cNvSpPr/>
          <p:nvPr/>
        </p:nvSpPr>
        <p:spPr>
          <a:xfrm>
            <a:off x="255208" y="3656672"/>
            <a:ext cx="11935711" cy="793055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solidFill>
                  <a:schemeClr val="tx1"/>
                </a:solidFill>
                <a:latin typeface="Arial" panose="020B0604020202020204" pitchFamily="34" charset="0"/>
                <a:cs typeface="Arial" panose="020B0604020202020204" pitchFamily="34" charset="0"/>
              </a:rPr>
              <a:t>HSCP training </a:t>
            </a:r>
            <a:r>
              <a:rPr lang="en-GB" sz="1400" b="1" dirty="0">
                <a:solidFill>
                  <a:schemeClr val="tx1"/>
                </a:solidFill>
                <a:latin typeface="Arial" panose="020B0604020202020204" pitchFamily="34" charset="0"/>
                <a:cs typeface="Arial" panose="020B0604020202020204" pitchFamily="34" charset="0"/>
              </a:rPr>
              <a:t>courses</a:t>
            </a:r>
            <a:r>
              <a:rPr lang="en-GB" sz="1600" b="1" dirty="0">
                <a:solidFill>
                  <a:schemeClr val="tx1"/>
                </a:solidFill>
                <a:latin typeface="Arial" panose="020B0604020202020204" pitchFamily="34" charset="0"/>
                <a:cs typeface="Arial" panose="020B0604020202020204" pitchFamily="34" charset="0"/>
              </a:rPr>
              <a:t> and charges</a:t>
            </a:r>
            <a:br>
              <a:rPr lang="en-GB" sz="1600" b="1" dirty="0">
                <a:solidFill>
                  <a:schemeClr val="tx1"/>
                </a:solidFill>
                <a:latin typeface="Arial" panose="020B0604020202020204" pitchFamily="34" charset="0"/>
                <a:cs typeface="Arial" panose="020B0604020202020204" pitchFamily="34" charset="0"/>
              </a:rPr>
            </a:br>
            <a:endParaRPr lang="en-GB" sz="1600" b="1"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Our training courses build on the level 1 awareness sessions provided by agencies to their own staff.</a:t>
            </a:r>
            <a:br>
              <a:rPr lang="en-GB" sz="1600" dirty="0">
                <a:solidFill>
                  <a:schemeClr val="tx1"/>
                </a:solidFill>
                <a:latin typeface="Arial" panose="020B0604020202020204" pitchFamily="34" charset="0"/>
                <a:cs typeface="Arial" panose="020B0604020202020204" pitchFamily="34" charset="0"/>
              </a:rPr>
            </a:br>
            <a:br>
              <a:rPr lang="en-GB" sz="1600" dirty="0">
                <a:solidFill>
                  <a:schemeClr val="tx1"/>
                </a:solidFill>
                <a:latin typeface="Arial" panose="020B0604020202020204" pitchFamily="34" charset="0"/>
                <a:cs typeface="Arial" panose="020B0604020202020204" pitchFamily="34" charset="0"/>
              </a:rPr>
            </a:br>
            <a:r>
              <a:rPr lang="en-GB" sz="1600" dirty="0">
                <a:solidFill>
                  <a:schemeClr val="tx1"/>
                </a:solidFill>
                <a:latin typeface="Arial" panose="020B0604020202020204" pitchFamily="34" charset="0"/>
                <a:cs typeface="Arial" panose="020B0604020202020204" pitchFamily="34" charset="0"/>
              </a:rPr>
              <a:t>All learning events are run by knowledgeable trainers and experts in the field, so you can be sure that the content will be interesting, stimulating and reflects safeguarding best practice in Hertfordshire.</a:t>
            </a:r>
            <a:br>
              <a:rPr lang="en-GB" sz="1600" dirty="0">
                <a:solidFill>
                  <a:schemeClr val="tx1"/>
                </a:solidFill>
                <a:latin typeface="Arial" panose="020B0604020202020204" pitchFamily="34" charset="0"/>
                <a:cs typeface="Arial" panose="020B0604020202020204" pitchFamily="34" charset="0"/>
              </a:rPr>
            </a:br>
            <a:br>
              <a:rPr lang="en-GB" sz="1600" b="1" dirty="0">
                <a:solidFill>
                  <a:schemeClr val="tx1"/>
                </a:solidFill>
                <a:latin typeface="Arial" panose="020B0604020202020204" pitchFamily="34" charset="0"/>
                <a:cs typeface="Arial" panose="020B0604020202020204" pitchFamily="34" charset="0"/>
              </a:rPr>
            </a:br>
            <a:r>
              <a:rPr lang="en-GB" sz="1600" b="1" dirty="0">
                <a:solidFill>
                  <a:schemeClr val="tx1"/>
                </a:solidFill>
                <a:latin typeface="Arial" panose="020B0604020202020204" pitchFamily="34" charset="0"/>
                <a:cs typeface="Arial" panose="020B0604020202020204" pitchFamily="34" charset="0"/>
              </a:rPr>
              <a:t>Course Charges</a:t>
            </a:r>
            <a:endParaRPr lang="en-GB" sz="1600"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There is a charge for all delegates from agencies that do not contribute to the HSCP or HSAB budget, including schools, district and borough councils, out of county providers and profit making private and independent organisations.</a:t>
            </a:r>
          </a:p>
          <a:p>
            <a:r>
              <a:rPr lang="en-GB" sz="1600" dirty="0">
                <a:solidFill>
                  <a:schemeClr val="tx1"/>
                </a:solidFill>
                <a:latin typeface="Arial" panose="020B0604020202020204" pitchFamily="34" charset="0"/>
                <a:cs typeface="Arial" panose="020B0604020202020204" pitchFamily="34" charset="0"/>
              </a:rPr>
              <a:t>The charge for a full-day course is £75.00 per person</a:t>
            </a:r>
          </a:p>
          <a:p>
            <a:r>
              <a:rPr lang="en-GB" sz="1600" dirty="0">
                <a:solidFill>
                  <a:schemeClr val="tx1"/>
                </a:solidFill>
                <a:latin typeface="Arial" panose="020B0604020202020204" pitchFamily="34" charset="0"/>
                <a:cs typeface="Arial" panose="020B0604020202020204" pitchFamily="34" charset="0"/>
              </a:rPr>
              <a:t>The charge for a half-day course is £50.00 per person</a:t>
            </a:r>
          </a:p>
          <a:p>
            <a:r>
              <a:rPr lang="en-GB" sz="1600" dirty="0">
                <a:solidFill>
                  <a:schemeClr val="tx1"/>
                </a:solidFill>
                <a:latin typeface="Arial" panose="020B0604020202020204" pitchFamily="34" charset="0"/>
                <a:cs typeface="Arial" panose="020B0604020202020204" pitchFamily="34" charset="0"/>
              </a:rPr>
              <a:t>The charge for a Lite Bite sessions is £30 per person </a:t>
            </a:r>
          </a:p>
          <a:p>
            <a:r>
              <a:rPr lang="en-GB" sz="1600" dirty="0">
                <a:solidFill>
                  <a:schemeClr val="tx1"/>
                </a:solidFill>
                <a:latin typeface="Arial" panose="020B0604020202020204" pitchFamily="34" charset="0"/>
                <a:cs typeface="Arial" panose="020B0604020202020204" pitchFamily="34" charset="0"/>
              </a:rPr>
              <a:t>Courses are free of charge to HSCP and HSAB contributory member agencies and the voluntary sector.</a:t>
            </a:r>
          </a:p>
          <a:p>
            <a:r>
              <a:rPr lang="en-GB" sz="1600" b="1" dirty="0">
                <a:solidFill>
                  <a:schemeClr val="tx1"/>
                </a:solidFill>
                <a:latin typeface="Arial" panose="020B0604020202020204" pitchFamily="34" charset="0"/>
                <a:cs typeface="Arial" panose="020B0604020202020204" pitchFamily="34" charset="0"/>
              </a:rPr>
              <a:t>Cancellation Charges</a:t>
            </a:r>
            <a:endParaRPr lang="en-GB" sz="1600"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Cancellation charges apply to everyone including those who fall into the free of charge payment category. Charges are as follows: </a:t>
            </a:r>
          </a:p>
          <a:p>
            <a:r>
              <a:rPr lang="en-GB" sz="1600" dirty="0">
                <a:solidFill>
                  <a:schemeClr val="tx1"/>
                </a:solidFill>
                <a:latin typeface="Arial" panose="020B0604020202020204" pitchFamily="34" charset="0"/>
                <a:cs typeface="Arial" panose="020B0604020202020204" pitchFamily="34" charset="0"/>
              </a:rPr>
              <a:t>£75 per person per full-day course</a:t>
            </a:r>
          </a:p>
          <a:p>
            <a:r>
              <a:rPr lang="en-GB" sz="1600" dirty="0">
                <a:solidFill>
                  <a:schemeClr val="tx1"/>
                </a:solidFill>
                <a:latin typeface="Arial" panose="020B0604020202020204" pitchFamily="34" charset="0"/>
                <a:cs typeface="Arial" panose="020B0604020202020204" pitchFamily="34" charset="0"/>
              </a:rPr>
              <a:t>£50 per person per half-day course</a:t>
            </a:r>
          </a:p>
          <a:p>
            <a:r>
              <a:rPr lang="en-GB" sz="1600" dirty="0">
                <a:solidFill>
                  <a:schemeClr val="tx1"/>
                </a:solidFill>
                <a:latin typeface="Arial" panose="020B0604020202020204" pitchFamily="34" charset="0"/>
                <a:cs typeface="Arial" panose="020B0604020202020204" pitchFamily="34" charset="0"/>
              </a:rPr>
              <a:t>£30 per person per Lite Bite session</a:t>
            </a:r>
          </a:p>
          <a:p>
            <a:r>
              <a:rPr lang="en-GB" sz="1600" dirty="0">
                <a:solidFill>
                  <a:schemeClr val="tx1"/>
                </a:solidFill>
                <a:latin typeface="Arial" panose="020B0604020202020204" pitchFamily="34" charset="0"/>
                <a:cs typeface="Arial" panose="020B0604020202020204" pitchFamily="34" charset="0"/>
              </a:rPr>
              <a:t>Cancellation charges applied if delegates fail to attend on the day or fail to attend on the day or fail to cancel in writing at least 14days in advance of the course. </a:t>
            </a:r>
            <a:endParaRPr lang="en-GB" sz="1600" dirty="0">
              <a:solidFill>
                <a:schemeClr val="tx1"/>
              </a:solidFill>
              <a:effectLst/>
              <a:latin typeface="Arial" panose="020B0604020202020204" pitchFamily="34" charset="0"/>
              <a:cs typeface="Arial" panose="020B0604020202020204" pitchFamily="34" charset="0"/>
            </a:endParaRPr>
          </a:p>
        </p:txBody>
      </p:sp>
      <p:sp>
        <p:nvSpPr>
          <p:cNvPr id="13" name="Arrow: Down 12">
            <a:extLst>
              <a:ext uri="{FF2B5EF4-FFF2-40B4-BE49-F238E27FC236}">
                <a16:creationId xmlns:a16="http://schemas.microsoft.com/office/drawing/2014/main" id="{7FF6EFC2-AE35-4744-9B14-F79DD7F1CE6C}"/>
              </a:ext>
            </a:extLst>
          </p:cNvPr>
          <p:cNvSpPr/>
          <p:nvPr/>
        </p:nvSpPr>
        <p:spPr>
          <a:xfrm>
            <a:off x="3422713" y="12300097"/>
            <a:ext cx="5600700" cy="12254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MS Teams </a:t>
            </a:r>
          </a:p>
          <a:p>
            <a:pPr algn="ctr"/>
            <a:r>
              <a:rPr lang="en-GB" sz="2400" b="1" dirty="0"/>
              <a:t>Guidance</a:t>
            </a:r>
          </a:p>
        </p:txBody>
      </p:sp>
      <p:sp>
        <p:nvSpPr>
          <p:cNvPr id="11" name="Rectangle: Rounded Corners 10">
            <a:extLst>
              <a:ext uri="{FF2B5EF4-FFF2-40B4-BE49-F238E27FC236}">
                <a16:creationId xmlns:a16="http://schemas.microsoft.com/office/drawing/2014/main" id="{77ABB410-B926-461A-B064-44224D84DB52}"/>
              </a:ext>
            </a:extLst>
          </p:cNvPr>
          <p:cNvSpPr/>
          <p:nvPr/>
        </p:nvSpPr>
        <p:spPr>
          <a:xfrm>
            <a:off x="587955" y="13525498"/>
            <a:ext cx="11270216" cy="2059941"/>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Please note, you don’t need to have Office 365 products (MS Teams) on your tech (PC, laptop, tablet or smartphone) to join as a guest, as long as you have a good broadband connection, a microphone and a web browser. (You do not necessarily need a webcam for this session).</a:t>
            </a:r>
          </a:p>
          <a:p>
            <a:endParaRPr lang="en-GB" dirty="0">
              <a:solidFill>
                <a:srgbClr val="FF0000"/>
              </a:solidFill>
            </a:endParaRPr>
          </a:p>
        </p:txBody>
      </p:sp>
    </p:spTree>
    <p:extLst>
      <p:ext uri="{BB962C8B-B14F-4D97-AF65-F5344CB8AC3E}">
        <p14:creationId xmlns:p14="http://schemas.microsoft.com/office/powerpoint/2010/main" val="3973719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E8305-7A6C-424B-82F1-47FA803EA2EE}"/>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TextBox 9">
            <a:extLst>
              <a:ext uri="{FF2B5EF4-FFF2-40B4-BE49-F238E27FC236}">
                <a16:creationId xmlns:a16="http://schemas.microsoft.com/office/drawing/2014/main" id="{A438658C-D5BB-44A2-85F6-90FA992CB670}"/>
              </a:ext>
            </a:extLst>
          </p:cNvPr>
          <p:cNvSpPr txBox="1"/>
          <p:nvPr/>
        </p:nvSpPr>
        <p:spPr>
          <a:xfrm>
            <a:off x="673100" y="3002682"/>
            <a:ext cx="10947400" cy="8802410"/>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Graded Care Profile – a tool to be used when on-going Neglect is a concern </a:t>
            </a:r>
          </a:p>
          <a:p>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Held over a  3hr session (with a comfort break) starting at 10am, via MS Teams (equivalent to a half day training session)</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appropriate for any professionals working directly with children and their families within the home or other settings (social workers, health visitors, school nurses, community nursery nurses, specialist children’s nurses, children centre workers, schools).</a:t>
            </a:r>
          </a:p>
          <a:p>
            <a:endParaRPr lang="en-GB" sz="1600" b="1"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Aim of the Course:</a:t>
            </a:r>
            <a:r>
              <a:rPr lang="en-GB" sz="1600" dirty="0">
                <a:latin typeface="Arial" panose="020B0604020202020204" pitchFamily="34" charset="0"/>
                <a:cs typeface="Arial" panose="020B0604020202020204" pitchFamily="34" charset="0"/>
              </a:rPr>
              <a:t> Understand the evidence based research behind the development of and use of the Graded Care Profile (GCP) tool kit, introduce the GCP tool kit, develop the skills to use the tool kit, understand the scoring system, consider how a GCP assessment is used in future service and support development for the children and their families.</a:t>
            </a:r>
          </a:p>
          <a:p>
            <a:r>
              <a:rPr lang="en-GB" sz="1600" dirty="0">
                <a:latin typeface="Arial" panose="020B0604020202020204" pitchFamily="34" charset="0"/>
                <a:cs typeface="Arial" panose="020B0604020202020204" pitchFamily="34" charset="0"/>
              </a:rPr>
              <a:t> </a:t>
            </a:r>
          </a:p>
          <a:p>
            <a:r>
              <a:rPr lang="en-GB" sz="1600" b="1" dirty="0">
                <a:latin typeface="Arial" panose="020B0604020202020204" pitchFamily="34" charset="0"/>
                <a:cs typeface="Arial" panose="020B0604020202020204" pitchFamily="34" charset="0"/>
              </a:rPr>
              <a:t>Attendance Criteria:</a:t>
            </a:r>
            <a:r>
              <a:rPr lang="en-GB" sz="1600" dirty="0">
                <a:latin typeface="Arial" panose="020B0604020202020204" pitchFamily="34" charset="0"/>
                <a:cs typeface="Arial" panose="020B0604020202020204" pitchFamily="34" charset="0"/>
              </a:rPr>
              <a:t> Basic/Stage 1 Safeguarding Children training should have been undertaken prior to accessing this training.</a:t>
            </a:r>
          </a:p>
          <a:p>
            <a:r>
              <a:rPr lang="en-GB" sz="1600" dirty="0">
                <a:latin typeface="Arial" panose="020B0604020202020204" pitchFamily="34" charset="0"/>
                <a:cs typeface="Arial" panose="020B0604020202020204" pitchFamily="34" charset="0"/>
              </a:rPr>
              <a:t> </a:t>
            </a:r>
          </a:p>
          <a:p>
            <a:r>
              <a:rPr lang="en-GB" sz="1600" b="1" dirty="0">
                <a:latin typeface="Arial" panose="020B0604020202020204" pitchFamily="34" charset="0"/>
                <a:cs typeface="Arial" panose="020B0604020202020204" pitchFamily="34" charset="0"/>
              </a:rPr>
              <a:t>Learning Outcomes: </a:t>
            </a:r>
            <a:endParaRPr lang="en-GB" sz="16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There will be a better understanding of the GCP tool and how to use it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Have an understanding how to adapt the way the GCP is used in regards to a family’s needs/ability to participate</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Have a better understanding of how to complete the tool kit using multi-agency input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The candidate will complete a GCP, the scoring and compile a future action plan to work with the family to reduce the risks/concerns</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The candidate will have a better understanding of when to step up their concerns using the GCP as additional evidence.</a:t>
            </a:r>
          </a:p>
          <a:p>
            <a:r>
              <a:rPr lang="en-GB" sz="1600" dirty="0">
                <a:latin typeface="Arial" panose="020B0604020202020204" pitchFamily="34" charset="0"/>
                <a:cs typeface="Arial" panose="020B0604020202020204" pitchFamily="34" charset="0"/>
              </a:rPr>
              <a:t> </a:t>
            </a:r>
          </a:p>
          <a:p>
            <a:r>
              <a:rPr lang="en-GB" sz="1600" b="1" dirty="0">
                <a:latin typeface="Arial" panose="020B0604020202020204" pitchFamily="34" charset="0"/>
                <a:cs typeface="Arial" panose="020B0604020202020204" pitchFamily="34" charset="0"/>
              </a:rPr>
              <a:t>*PRE-COURSE WORK*</a:t>
            </a:r>
          </a:p>
          <a:p>
            <a:r>
              <a:rPr lang="en-GB" sz="1600" dirty="0">
                <a:latin typeface="Arial" panose="020B0604020202020204" pitchFamily="34" charset="0"/>
                <a:cs typeface="Arial" panose="020B0604020202020204" pitchFamily="34" charset="0"/>
              </a:rPr>
              <a:t>Please see the 'Download Course Materials' link on your training account dashboard where, under the 'Pre-course' section, you will be able to access the pre-reading material for the training session and copies of all the documents necessary for the session.</a:t>
            </a:r>
          </a:p>
          <a:p>
            <a:r>
              <a:rPr lang="en-GB" sz="1600" dirty="0">
                <a:latin typeface="Arial" panose="020B0604020202020204" pitchFamily="34" charset="0"/>
                <a:cs typeface="Arial" panose="020B0604020202020204" pitchFamily="34" charset="0"/>
              </a:rPr>
              <a:t> </a:t>
            </a:r>
          </a:p>
          <a:p>
            <a:r>
              <a:rPr lang="en-GB" sz="1600" b="1" u="sng" dirty="0">
                <a:latin typeface="Arial" panose="020B0604020202020204" pitchFamily="34" charset="0"/>
                <a:cs typeface="Arial" panose="020B0604020202020204" pitchFamily="34" charset="0"/>
              </a:rPr>
              <a:t>Please note</a:t>
            </a:r>
            <a:r>
              <a:rPr lang="en-GB" sz="1600" b="1" dirty="0">
                <a:latin typeface="Arial" panose="020B0604020202020204" pitchFamily="34" charset="0"/>
                <a:cs typeface="Arial" panose="020B0604020202020204" pitchFamily="34" charset="0"/>
              </a:rPr>
              <a:t> – It is very important that the pre-course reading is undertaken by all delegates prior to attending the training as it will inform the most important parts of the session.</a:t>
            </a:r>
            <a:endParaRPr lang="en-GB" sz="1600" dirty="0">
              <a:latin typeface="Arial" panose="020B0604020202020204" pitchFamily="34" charset="0"/>
              <a:cs typeface="Arial" panose="020B0604020202020204" pitchFamily="34" charset="0"/>
            </a:endParaRPr>
          </a:p>
          <a:p>
            <a:endParaRPr lang="en-GB" sz="1400" b="1" dirty="0">
              <a:latin typeface="Arial" panose="020B0604020202020204" pitchFamily="34" charset="0"/>
              <a:cs typeface="Arial" panose="020B0604020202020204" pitchFamily="34" charset="0"/>
            </a:endParaRPr>
          </a:p>
        </p:txBody>
      </p:sp>
      <p:graphicFrame>
        <p:nvGraphicFramePr>
          <p:cNvPr id="11" name="Table 18">
            <a:extLst>
              <a:ext uri="{FF2B5EF4-FFF2-40B4-BE49-F238E27FC236}">
                <a16:creationId xmlns:a16="http://schemas.microsoft.com/office/drawing/2014/main" id="{FD691B42-29F8-4CAD-B04F-3DCE2509D540}"/>
              </a:ext>
            </a:extLst>
          </p:cNvPr>
          <p:cNvGraphicFramePr>
            <a:graphicFrameLocks noGrp="1"/>
          </p:cNvGraphicFramePr>
          <p:nvPr>
            <p:extLst>
              <p:ext uri="{D42A27DB-BD31-4B8C-83A1-F6EECF244321}">
                <p14:modId xmlns:p14="http://schemas.microsoft.com/office/powerpoint/2010/main" val="179326953"/>
              </p:ext>
            </p:extLst>
          </p:nvPr>
        </p:nvGraphicFramePr>
        <p:xfrm>
          <a:off x="2082800" y="11805092"/>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376748">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5 March 2024 10am </a:t>
                      </a:r>
                    </a:p>
                  </a:txBody>
                  <a:tcPr/>
                </a:tc>
                <a:tc>
                  <a:txBody>
                    <a:bodyPr/>
                    <a:lstStyle/>
                    <a:p>
                      <a:r>
                        <a:rPr lang="en-GB" dirty="0"/>
                        <a:t>FULLY BOOKED </a:t>
                      </a:r>
                    </a:p>
                  </a:txBody>
                  <a:tcPr/>
                </a:tc>
                <a:extLst>
                  <a:ext uri="{0D108BD9-81ED-4DB2-BD59-A6C34878D82A}">
                    <a16:rowId xmlns:a16="http://schemas.microsoft.com/office/drawing/2014/main" val="3914790069"/>
                  </a:ext>
                </a:extLst>
              </a:tr>
              <a:tr h="370840">
                <a:tc>
                  <a:txBody>
                    <a:bodyPr/>
                    <a:lstStyle/>
                    <a:p>
                      <a:r>
                        <a:rPr lang="en-GB" dirty="0"/>
                        <a:t>13 June 2024 10am to 1pm </a:t>
                      </a:r>
                    </a:p>
                  </a:txBody>
                  <a:tcPr/>
                </a:tc>
                <a:tc>
                  <a:txBody>
                    <a:bodyPr/>
                    <a:lstStyle/>
                    <a:p>
                      <a:r>
                        <a:rPr lang="en-GB" dirty="0"/>
                        <a:t>Places available </a:t>
                      </a:r>
                    </a:p>
                  </a:txBody>
                  <a:tcPr/>
                </a:tc>
                <a:extLst>
                  <a:ext uri="{0D108BD9-81ED-4DB2-BD59-A6C34878D82A}">
                    <a16:rowId xmlns:a16="http://schemas.microsoft.com/office/drawing/2014/main" val="1028966737"/>
                  </a:ext>
                </a:extLst>
              </a:tr>
            </a:tbl>
          </a:graphicData>
        </a:graphic>
      </p:graphicFrame>
      <p:sp>
        <p:nvSpPr>
          <p:cNvPr id="8" name="Rectangle: Rounded Corners 7">
            <a:extLst>
              <a:ext uri="{FF2B5EF4-FFF2-40B4-BE49-F238E27FC236}">
                <a16:creationId xmlns:a16="http://schemas.microsoft.com/office/drawing/2014/main" id="{AF130959-CFC2-43B0-9876-01716AB10B0F}"/>
              </a:ext>
            </a:extLst>
          </p:cNvPr>
          <p:cNvSpPr/>
          <p:nvPr/>
        </p:nvSpPr>
        <p:spPr>
          <a:xfrm>
            <a:off x="2032000" y="15138162"/>
            <a:ext cx="8128000" cy="8141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190626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E8305-7A6C-424B-82F1-47FA803EA2EE}"/>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9" name="Rectangle 8">
            <a:extLst>
              <a:ext uri="{FF2B5EF4-FFF2-40B4-BE49-F238E27FC236}">
                <a16:creationId xmlns:a16="http://schemas.microsoft.com/office/drawing/2014/main" id="{B2B09305-331B-4C25-BAAF-BF1576C836C1}"/>
              </a:ext>
            </a:extLst>
          </p:cNvPr>
          <p:cNvSpPr/>
          <p:nvPr/>
        </p:nvSpPr>
        <p:spPr>
          <a:xfrm>
            <a:off x="1244600" y="3395612"/>
            <a:ext cx="8905002" cy="1200329"/>
          </a:xfrm>
          <a:prstGeom prst="rect">
            <a:avLst/>
          </a:prstGeom>
        </p:spPr>
        <p:txBody>
          <a:bodyPr wrap="none">
            <a:spAutoFit/>
          </a:bodyPr>
          <a:lstStyle/>
          <a:p>
            <a:r>
              <a:rPr lang="en-GB" sz="3600" b="1" dirty="0">
                <a:latin typeface="Arial" panose="020B0604020202020204" pitchFamily="34" charset="0"/>
                <a:cs typeface="Arial" panose="020B0604020202020204" pitchFamily="34" charset="0"/>
              </a:rPr>
              <a:t>Understanding and Identifying Neglect, </a:t>
            </a:r>
          </a:p>
          <a:p>
            <a:r>
              <a:rPr lang="en-GB" sz="3600" b="1" dirty="0">
                <a:latin typeface="Arial" panose="020B0604020202020204" pitchFamily="34" charset="0"/>
                <a:cs typeface="Arial" panose="020B0604020202020204" pitchFamily="34" charset="0"/>
              </a:rPr>
              <a:t>with a Focus on Early Help </a:t>
            </a:r>
          </a:p>
        </p:txBody>
      </p:sp>
      <p:sp>
        <p:nvSpPr>
          <p:cNvPr id="7" name="TextBox 6">
            <a:extLst>
              <a:ext uri="{FF2B5EF4-FFF2-40B4-BE49-F238E27FC236}">
                <a16:creationId xmlns:a16="http://schemas.microsoft.com/office/drawing/2014/main" id="{369F78B7-76A7-4A1E-AA06-C048ED641277}"/>
              </a:ext>
            </a:extLst>
          </p:cNvPr>
          <p:cNvSpPr txBox="1"/>
          <p:nvPr/>
        </p:nvSpPr>
        <p:spPr>
          <a:xfrm>
            <a:off x="622300" y="5096514"/>
            <a:ext cx="10947400" cy="5016758"/>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Any professional working with children and their families </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Attendance criteria</a:t>
            </a:r>
            <a:r>
              <a:rPr lang="en-GB" sz="1600" dirty="0">
                <a:latin typeface="Arial" panose="020B0604020202020204" pitchFamily="34" charset="0"/>
                <a:cs typeface="Arial" panose="020B0604020202020204" pitchFamily="34" charset="0"/>
              </a:rPr>
              <a:t>: Participants will have already attended child protection awareness training and have an understanding of the signs and symptoms of child abuse.</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Aim of the Course: </a:t>
            </a:r>
            <a:r>
              <a:rPr lang="en-GB" sz="1600" dirty="0">
                <a:latin typeface="Arial" panose="020B0604020202020204" pitchFamily="34" charset="0"/>
                <a:cs typeface="Arial" panose="020B0604020202020204" pitchFamily="34" charset="0"/>
              </a:rPr>
              <a:t>To provide professionals with a greater understanding of the concept of neglect and what current research tells us in relation to the abuse of children.</a:t>
            </a:r>
            <a:endParaRPr lang="en-GB" sz="1600" b="1"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Learning Outcomes:</a:t>
            </a:r>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By the end of the course, participants will to able to:  </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establish a working definition of neglect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recognise signs and symptoms in children and young people who are suffering, or may be suffering, neglect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explore the impact of neglect on child development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make use of research and findings from Serious Case Reviews to inform practice</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gain understanding of the importance of a multi-agency approach to neglect</a:t>
            </a:r>
          </a:p>
          <a:p>
            <a:pPr marL="285750" indent="-285750">
              <a:buFont typeface="Wingdings" panose="05000000000000000000" pitchFamily="2" charset="2"/>
              <a:buChar char="Ø"/>
            </a:pPr>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TIMINGS: 10AM TO 12:15PM </a:t>
            </a:r>
          </a:p>
          <a:p>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p:txBody>
      </p:sp>
      <p:graphicFrame>
        <p:nvGraphicFramePr>
          <p:cNvPr id="5" name="Table 18">
            <a:extLst>
              <a:ext uri="{FF2B5EF4-FFF2-40B4-BE49-F238E27FC236}">
                <a16:creationId xmlns:a16="http://schemas.microsoft.com/office/drawing/2014/main" id="{13A42C3A-8A53-41C3-B44B-BC222F2FAF1D}"/>
              </a:ext>
            </a:extLst>
          </p:cNvPr>
          <p:cNvGraphicFramePr>
            <a:graphicFrameLocks noGrp="1"/>
          </p:cNvGraphicFramePr>
          <p:nvPr>
            <p:extLst>
              <p:ext uri="{D42A27DB-BD31-4B8C-83A1-F6EECF244321}">
                <p14:modId xmlns:p14="http://schemas.microsoft.com/office/powerpoint/2010/main" val="699841548"/>
              </p:ext>
            </p:extLst>
          </p:nvPr>
        </p:nvGraphicFramePr>
        <p:xfrm>
          <a:off x="2654300" y="11451262"/>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Time</a:t>
                      </a:r>
                    </a:p>
                  </a:txBody>
                  <a:tcPr/>
                </a:tc>
                <a:extLst>
                  <a:ext uri="{0D108BD9-81ED-4DB2-BD59-A6C34878D82A}">
                    <a16:rowId xmlns:a16="http://schemas.microsoft.com/office/drawing/2014/main" val="1246928019"/>
                  </a:ext>
                </a:extLst>
              </a:tr>
              <a:tr h="190090">
                <a:tc>
                  <a:txBody>
                    <a:bodyPr/>
                    <a:lstStyle/>
                    <a:p>
                      <a:r>
                        <a:rPr lang="en-GB" dirty="0"/>
                        <a:t>27 March 2024 10am </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GB" dirty="0"/>
                        <a:t>Places available </a:t>
                      </a:r>
                    </a:p>
                  </a:txBody>
                  <a:tcPr/>
                </a:tc>
                <a:extLst>
                  <a:ext uri="{0D108BD9-81ED-4DB2-BD59-A6C34878D82A}">
                    <a16:rowId xmlns:a16="http://schemas.microsoft.com/office/drawing/2014/main" val="2997988874"/>
                  </a:ext>
                </a:extLst>
              </a:tr>
              <a:tr h="190090">
                <a:tc>
                  <a:txBody>
                    <a:bodyPr/>
                    <a:lstStyle/>
                    <a:p>
                      <a:r>
                        <a:rPr lang="en-GB" dirty="0"/>
                        <a:t>22 May 2024 10am </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GB" dirty="0"/>
                        <a:t>Places available </a:t>
                      </a:r>
                    </a:p>
                  </a:txBody>
                  <a:tcPr/>
                </a:tc>
                <a:extLst>
                  <a:ext uri="{0D108BD9-81ED-4DB2-BD59-A6C34878D82A}">
                    <a16:rowId xmlns:a16="http://schemas.microsoft.com/office/drawing/2014/main" val="1680385571"/>
                  </a:ext>
                </a:extLst>
              </a:tr>
            </a:tbl>
          </a:graphicData>
        </a:graphic>
      </p:graphicFrame>
      <p:sp>
        <p:nvSpPr>
          <p:cNvPr id="8" name="Rectangle: Rounded Corners 7">
            <a:extLst>
              <a:ext uri="{FF2B5EF4-FFF2-40B4-BE49-F238E27FC236}">
                <a16:creationId xmlns:a16="http://schemas.microsoft.com/office/drawing/2014/main" id="{AF130959-CFC2-43B0-9876-01716AB10B0F}"/>
              </a:ext>
            </a:extLst>
          </p:cNvPr>
          <p:cNvSpPr/>
          <p:nvPr/>
        </p:nvSpPr>
        <p:spPr>
          <a:xfrm>
            <a:off x="2032000" y="15138162"/>
            <a:ext cx="8128000" cy="8141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a:t>
            </a:r>
            <a:r>
              <a:rPr lang="en-GB" sz="2400" b="1" dirty="0">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site</a:t>
            </a:r>
            <a:endParaRPr lang="en-GB" dirty="0"/>
          </a:p>
          <a:p>
            <a:pPr algn="ctr"/>
            <a:endParaRPr lang="en-GB" dirty="0"/>
          </a:p>
        </p:txBody>
      </p:sp>
    </p:spTree>
    <p:extLst>
      <p:ext uri="{BB962C8B-B14F-4D97-AF65-F5344CB8AC3E}">
        <p14:creationId xmlns:p14="http://schemas.microsoft.com/office/powerpoint/2010/main" val="295456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334844D-EF16-4DF3-BCF0-0B6527421A92}"/>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7" name="TextBox 16">
            <a:extLst>
              <a:ext uri="{FF2B5EF4-FFF2-40B4-BE49-F238E27FC236}">
                <a16:creationId xmlns:a16="http://schemas.microsoft.com/office/drawing/2014/main" id="{8FE4342B-F6FF-4B73-A2EF-7FE0FAED68F7}"/>
              </a:ext>
            </a:extLst>
          </p:cNvPr>
          <p:cNvSpPr txBox="1"/>
          <p:nvPr/>
        </p:nvSpPr>
        <p:spPr>
          <a:xfrm>
            <a:off x="868917" y="3128758"/>
            <a:ext cx="10947400" cy="5816977"/>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Safeguarding and Child Protection Multi Agency Course</a:t>
            </a:r>
          </a:p>
          <a:p>
            <a:endParaRPr lang="en-GB" sz="2800" b="1"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Starting at 10am - 2.45pm, via MS Teams (equivalent to a one day training session)</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Any professional working with children and their families </a:t>
            </a:r>
          </a:p>
          <a:p>
            <a:r>
              <a:rPr lang="en-GB" sz="1600" b="1" dirty="0">
                <a:latin typeface="Arial" panose="020B0604020202020204" pitchFamily="34" charset="0"/>
                <a:cs typeface="Arial" panose="020B0604020202020204" pitchFamily="34" charset="0"/>
              </a:rPr>
              <a:t>Attendance criteria</a:t>
            </a:r>
            <a:r>
              <a:rPr lang="en-GB" sz="1600" dirty="0">
                <a:latin typeface="Arial" panose="020B0604020202020204" pitchFamily="34" charset="0"/>
                <a:cs typeface="Arial" panose="020B0604020202020204" pitchFamily="34" charset="0"/>
              </a:rPr>
              <a:t>: Delegates must have completed Level 1 Safeguarding/Child Protection training within their own agency. </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Learning Outcomes:</a:t>
            </a:r>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By the end of the course, participants will: </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gain knowledge of what to do when participants suspect that a child is suffering abuse;</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be aware of the locally agreed procedures and the expectations of the participant’s role in safeguarding and promoting the welfare of children and the importance of working together to achieve this;</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have an understanding of key relevant legislation and statutory guidance in this area;</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consider the needs of the child across the continuum of care, from early help to child protection utilising the local thresholds document;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refresh their practitioner knowledge of the key categories of harm and how these might be identified;</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look at what happens after the concern has been raised and acknowledged; and</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look beyond the referral at how concerns are addressed including the child protection conference process.</a:t>
            </a:r>
          </a:p>
        </p:txBody>
      </p:sp>
      <p:graphicFrame>
        <p:nvGraphicFramePr>
          <p:cNvPr id="18" name="Table 18">
            <a:extLst>
              <a:ext uri="{FF2B5EF4-FFF2-40B4-BE49-F238E27FC236}">
                <a16:creationId xmlns:a16="http://schemas.microsoft.com/office/drawing/2014/main" id="{F7368230-2F16-42E6-AF40-C1FD3C4FC587}"/>
              </a:ext>
            </a:extLst>
          </p:cNvPr>
          <p:cNvGraphicFramePr>
            <a:graphicFrameLocks noGrp="1"/>
          </p:cNvGraphicFramePr>
          <p:nvPr>
            <p:extLst>
              <p:ext uri="{D42A27DB-BD31-4B8C-83A1-F6EECF244321}">
                <p14:modId xmlns:p14="http://schemas.microsoft.com/office/powerpoint/2010/main" val="1300224513"/>
              </p:ext>
            </p:extLst>
          </p:nvPr>
        </p:nvGraphicFramePr>
        <p:xfrm>
          <a:off x="2044700" y="9125964"/>
          <a:ext cx="8128000" cy="32004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421640">
                <a:tc>
                  <a:txBody>
                    <a:bodyPr/>
                    <a:lstStyle/>
                    <a:p>
                      <a:r>
                        <a:rPr lang="en-GB" dirty="0"/>
                        <a:t>19 March 2024</a:t>
                      </a:r>
                    </a:p>
                  </a:txBody>
                  <a:tcPr/>
                </a:tc>
                <a:tc>
                  <a:txBody>
                    <a:bodyPr/>
                    <a:lstStyle/>
                    <a:p>
                      <a:r>
                        <a:rPr lang="en-GB" dirty="0"/>
                        <a:t>Fully booked </a:t>
                      </a:r>
                    </a:p>
                  </a:txBody>
                  <a:tcPr/>
                </a:tc>
                <a:extLst>
                  <a:ext uri="{0D108BD9-81ED-4DB2-BD59-A6C34878D82A}">
                    <a16:rowId xmlns:a16="http://schemas.microsoft.com/office/drawing/2014/main" val="1448894163"/>
                  </a:ext>
                </a:extLst>
              </a:tr>
              <a:tr h="421640">
                <a:tc>
                  <a:txBody>
                    <a:bodyPr/>
                    <a:lstStyle/>
                    <a:p>
                      <a:r>
                        <a:rPr lang="en-GB" dirty="0"/>
                        <a:t>18 April 2024 </a:t>
                      </a:r>
                    </a:p>
                  </a:txBody>
                  <a:tcPr/>
                </a:tc>
                <a:tc>
                  <a:txBody>
                    <a:bodyPr/>
                    <a:lstStyle/>
                    <a:p>
                      <a:r>
                        <a:rPr lang="en-GB" dirty="0"/>
                        <a:t>Fully booked </a:t>
                      </a:r>
                    </a:p>
                  </a:txBody>
                  <a:tcPr/>
                </a:tc>
                <a:extLst>
                  <a:ext uri="{0D108BD9-81ED-4DB2-BD59-A6C34878D82A}">
                    <a16:rowId xmlns:a16="http://schemas.microsoft.com/office/drawing/2014/main" val="3623147694"/>
                  </a:ext>
                </a:extLst>
              </a:tr>
              <a:tr h="421640">
                <a:tc>
                  <a:txBody>
                    <a:bodyPr/>
                    <a:lstStyle/>
                    <a:p>
                      <a:r>
                        <a:rPr lang="en-GB" dirty="0"/>
                        <a:t>15 May 2024</a:t>
                      </a:r>
                    </a:p>
                  </a:txBody>
                  <a:tcPr/>
                </a:tc>
                <a:tc>
                  <a:txBody>
                    <a:bodyPr/>
                    <a:lstStyle/>
                    <a:p>
                      <a:r>
                        <a:rPr lang="en-GB" dirty="0"/>
                        <a:t>Fully booked </a:t>
                      </a:r>
                    </a:p>
                  </a:txBody>
                  <a:tcPr/>
                </a:tc>
                <a:extLst>
                  <a:ext uri="{0D108BD9-81ED-4DB2-BD59-A6C34878D82A}">
                    <a16:rowId xmlns:a16="http://schemas.microsoft.com/office/drawing/2014/main" val="398551379"/>
                  </a:ext>
                </a:extLst>
              </a:tr>
              <a:tr h="421640">
                <a:tc>
                  <a:txBody>
                    <a:bodyPr/>
                    <a:lstStyle/>
                    <a:p>
                      <a:r>
                        <a:rPr lang="en-GB" dirty="0"/>
                        <a:t>26 June 2024</a:t>
                      </a:r>
                    </a:p>
                  </a:txBody>
                  <a:tcPr/>
                </a:tc>
                <a:tc>
                  <a:txBody>
                    <a:bodyPr/>
                    <a:lstStyle/>
                    <a:p>
                      <a:r>
                        <a:rPr lang="en-GB" dirty="0"/>
                        <a:t>Fully booked </a:t>
                      </a:r>
                    </a:p>
                  </a:txBody>
                  <a:tcPr/>
                </a:tc>
                <a:extLst>
                  <a:ext uri="{0D108BD9-81ED-4DB2-BD59-A6C34878D82A}">
                    <a16:rowId xmlns:a16="http://schemas.microsoft.com/office/drawing/2014/main" val="3133282678"/>
                  </a:ext>
                </a:extLst>
              </a:tr>
              <a:tr h="421640">
                <a:tc>
                  <a:txBody>
                    <a:bodyPr/>
                    <a:lstStyle/>
                    <a:p>
                      <a:r>
                        <a:rPr lang="en-GB" dirty="0"/>
                        <a:t>11 July 2024</a:t>
                      </a:r>
                    </a:p>
                  </a:txBody>
                  <a:tcPr/>
                </a:tc>
                <a:tc>
                  <a:txBody>
                    <a:bodyPr/>
                    <a:lstStyle/>
                    <a:p>
                      <a:r>
                        <a:rPr lang="en-GB" dirty="0"/>
                        <a:t>Fully booked </a:t>
                      </a:r>
                    </a:p>
                  </a:txBody>
                  <a:tcPr/>
                </a:tc>
                <a:extLst>
                  <a:ext uri="{0D108BD9-81ED-4DB2-BD59-A6C34878D82A}">
                    <a16:rowId xmlns:a16="http://schemas.microsoft.com/office/drawing/2014/main" val="3422550070"/>
                  </a:ext>
                </a:extLst>
              </a:tr>
              <a:tr h="421640">
                <a:tc>
                  <a:txBody>
                    <a:bodyPr/>
                    <a:lstStyle/>
                    <a:p>
                      <a:r>
                        <a:rPr lang="en-GB" dirty="0"/>
                        <a:t>24 September 2024</a:t>
                      </a:r>
                    </a:p>
                  </a:txBody>
                  <a:tcPr/>
                </a:tc>
                <a:tc>
                  <a:txBody>
                    <a:bodyPr/>
                    <a:lstStyle/>
                    <a:p>
                      <a:r>
                        <a:rPr lang="en-GB" dirty="0"/>
                        <a:t>Places available </a:t>
                      </a:r>
                    </a:p>
                  </a:txBody>
                  <a:tcPr/>
                </a:tc>
                <a:extLst>
                  <a:ext uri="{0D108BD9-81ED-4DB2-BD59-A6C34878D82A}">
                    <a16:rowId xmlns:a16="http://schemas.microsoft.com/office/drawing/2014/main" val="3124083813"/>
                  </a:ext>
                </a:extLst>
              </a:tr>
            </a:tbl>
          </a:graphicData>
        </a:graphic>
      </p:graphicFrame>
      <p:sp>
        <p:nvSpPr>
          <p:cNvPr id="10" name="Rectangle: Rounded Corners 9">
            <a:extLst>
              <a:ext uri="{FF2B5EF4-FFF2-40B4-BE49-F238E27FC236}">
                <a16:creationId xmlns:a16="http://schemas.microsoft.com/office/drawing/2014/main" id="{76D10DD3-2761-4D1D-8EBC-C3FD49960A86}"/>
              </a:ext>
            </a:extLst>
          </p:cNvPr>
          <p:cNvSpPr/>
          <p:nvPr/>
        </p:nvSpPr>
        <p:spPr>
          <a:xfrm>
            <a:off x="2031458" y="12356802"/>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
        <p:nvSpPr>
          <p:cNvPr id="16" name="Rectangle: Rounded Corners 15">
            <a:extLst>
              <a:ext uri="{FF2B5EF4-FFF2-40B4-BE49-F238E27FC236}">
                <a16:creationId xmlns:a16="http://schemas.microsoft.com/office/drawing/2014/main" id="{413FFB8D-997B-4732-9355-D17DDBE19C3D}"/>
              </a:ext>
            </a:extLst>
          </p:cNvPr>
          <p:cNvSpPr/>
          <p:nvPr/>
        </p:nvSpPr>
        <p:spPr>
          <a:xfrm>
            <a:off x="2044701" y="13679972"/>
            <a:ext cx="8127999" cy="1269796"/>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Tree>
    <p:extLst>
      <p:ext uri="{BB962C8B-B14F-4D97-AF65-F5344CB8AC3E}">
        <p14:creationId xmlns:p14="http://schemas.microsoft.com/office/powerpoint/2010/main" val="1817682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E586572-E87A-41A7-8831-7F705366642B}"/>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5" name="TextBox 14">
            <a:extLst>
              <a:ext uri="{FF2B5EF4-FFF2-40B4-BE49-F238E27FC236}">
                <a16:creationId xmlns:a16="http://schemas.microsoft.com/office/drawing/2014/main" id="{34376AD0-15A9-4714-87C1-6D6EA191E413}"/>
              </a:ext>
            </a:extLst>
          </p:cNvPr>
          <p:cNvSpPr txBox="1"/>
          <p:nvPr/>
        </p:nvSpPr>
        <p:spPr>
          <a:xfrm>
            <a:off x="605155" y="2590939"/>
            <a:ext cx="10947400" cy="7694414"/>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Physical Abuse in Children and Young People (Includes suspicious bruises/marks in children under 6 months)</a:t>
            </a:r>
          </a:p>
          <a:p>
            <a:endParaRPr lang="en-GB" sz="2800" b="1"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Held over a 2hr session starting at 10am, via MS Teams (equivalent to a half day training session)</a:t>
            </a:r>
          </a:p>
          <a:p>
            <a:r>
              <a:rPr lang="en-GB" b="1" dirty="0">
                <a:latin typeface="Arial" panose="020B0604020202020204" pitchFamily="34" charset="0"/>
                <a:cs typeface="Arial" panose="020B0604020202020204" pitchFamily="34" charset="0"/>
              </a:rPr>
              <a:t>Target audience</a:t>
            </a:r>
            <a:r>
              <a:rPr lang="en-GB" dirty="0">
                <a:latin typeface="Arial" panose="020B0604020202020204" pitchFamily="34" charset="0"/>
                <a:cs typeface="Arial" panose="020B0604020202020204" pitchFamily="34" charset="0"/>
              </a:rPr>
              <a:t>: Health Visitors, School Nurses, Social workers, Assistant Team Managers, Team Managers, Nursery Nurses, Child Care Workers, Children Centre Staff, Teachers, Police Officers, CAIU, Youth workers, Allied Health professionals, GPs</a:t>
            </a:r>
          </a:p>
          <a:p>
            <a:r>
              <a:rPr lang="en-GB" b="1" dirty="0">
                <a:latin typeface="Arial" panose="020B0604020202020204" pitchFamily="34" charset="0"/>
                <a:cs typeface="Arial" panose="020B0604020202020204" pitchFamily="34" charset="0"/>
              </a:rPr>
              <a:t>Aim of the Course</a:t>
            </a:r>
            <a:r>
              <a:rPr lang="en-GB" dirty="0">
                <a:latin typeface="Arial" panose="020B0604020202020204" pitchFamily="34" charset="0"/>
                <a:cs typeface="Arial" panose="020B0604020202020204" pitchFamily="34" charset="0"/>
              </a:rPr>
              <a:t>: To enable the multi-agency team to recognise and respond to physical abuse in children</a:t>
            </a:r>
          </a:p>
          <a:p>
            <a:r>
              <a:rPr lang="en-GB" b="1" dirty="0">
                <a:latin typeface="Arial" panose="020B0604020202020204" pitchFamily="34" charset="0"/>
                <a:cs typeface="Arial" panose="020B0604020202020204" pitchFamily="34" charset="0"/>
              </a:rPr>
              <a:t>Pre-course Work: </a:t>
            </a:r>
            <a:r>
              <a:rPr lang="en-GB" dirty="0">
                <a:latin typeface="Arial" panose="020B0604020202020204" pitchFamily="34" charset="0"/>
                <a:cs typeface="Arial" panose="020B0604020202020204" pitchFamily="34" charset="0"/>
              </a:rPr>
              <a:t>Please see the </a:t>
            </a:r>
            <a:r>
              <a:rPr lang="en-GB" b="1" dirty="0">
                <a:latin typeface="Arial" panose="020B0604020202020204" pitchFamily="34" charset="0"/>
                <a:cs typeface="Arial" panose="020B0604020202020204" pitchFamily="34" charset="0"/>
              </a:rPr>
              <a:t>'Download Course Materials'</a:t>
            </a:r>
            <a:r>
              <a:rPr lang="en-GB" dirty="0">
                <a:latin typeface="Arial" panose="020B0604020202020204" pitchFamily="34" charset="0"/>
                <a:cs typeface="Arial" panose="020B0604020202020204" pitchFamily="34" charset="0"/>
              </a:rPr>
              <a:t> link from our training website, under the </a:t>
            </a:r>
            <a:r>
              <a:rPr lang="en-GB" b="1" dirty="0">
                <a:latin typeface="Arial" panose="020B0604020202020204" pitchFamily="34" charset="0"/>
                <a:cs typeface="Arial" panose="020B0604020202020204" pitchFamily="34" charset="0"/>
              </a:rPr>
              <a:t>'Pre-course'</a:t>
            </a:r>
            <a:r>
              <a:rPr lang="en-GB" dirty="0">
                <a:latin typeface="Arial" panose="020B0604020202020204" pitchFamily="34" charset="0"/>
                <a:cs typeface="Arial" panose="020B0604020202020204" pitchFamily="34" charset="0"/>
              </a:rPr>
              <a:t> section, you will be able to access all the pre-reading materials and download the preparation worksheet.</a:t>
            </a:r>
          </a:p>
          <a:p>
            <a:r>
              <a:rPr lang="en-GB" b="1" dirty="0">
                <a:latin typeface="Arial" panose="020B0604020202020204" pitchFamily="34" charset="0"/>
                <a:cs typeface="Arial" panose="020B0604020202020204" pitchFamily="34" charset="0"/>
              </a:rPr>
              <a:t>Please note – </a:t>
            </a:r>
            <a:r>
              <a:rPr lang="en-GB" dirty="0">
                <a:latin typeface="Arial" panose="020B0604020202020204" pitchFamily="34" charset="0"/>
                <a:cs typeface="Arial" panose="020B0604020202020204" pitchFamily="34" charset="0"/>
              </a:rPr>
              <a:t>The documents for download are useful reading and tools for you and we recommend that you read these as part of your forward learning around physical abuse in children.</a:t>
            </a:r>
          </a:p>
          <a:p>
            <a:r>
              <a:rPr lang="en-GB" dirty="0">
                <a:latin typeface="Arial" panose="020B0604020202020204" pitchFamily="34" charset="0"/>
                <a:cs typeface="Arial" panose="020B0604020202020204" pitchFamily="34" charset="0"/>
              </a:rPr>
              <a:t>Please also download </a:t>
            </a:r>
            <a:r>
              <a:rPr lang="en-GB" b="1" dirty="0">
                <a:latin typeface="Arial" panose="020B0604020202020204" pitchFamily="34" charset="0"/>
                <a:cs typeface="Arial" panose="020B0604020202020204" pitchFamily="34" charset="0"/>
              </a:rPr>
              <a:t>the HSCP Policy </a:t>
            </a:r>
            <a:r>
              <a:rPr lang="en-GB" dirty="0">
                <a:latin typeface="Arial" panose="020B0604020202020204" pitchFamily="34" charset="0"/>
                <a:cs typeface="Arial" panose="020B0604020202020204" pitchFamily="34" charset="0"/>
                <a:hlinkClick r:id="rId2"/>
              </a:rPr>
              <a:t>‘Management of Suspicious bruises/ marks in infants under 6 months for all front line professionals’ </a:t>
            </a:r>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embed the practice of using the HSCP pathways for physical abuse</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raise awareness of Serious Case Reviews involving physical abuse of children</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broaden knowledge around assessment of bruising in small children</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enable professionals to effectively respond and refer for children where physical abuse is suspected</a:t>
            </a:r>
          </a:p>
          <a:p>
            <a:pPr marL="285750" indent="-285750">
              <a:buFont typeface="Wingdings" panose="05000000000000000000" pitchFamily="2" charset="2"/>
              <a:buChar char="Ø"/>
            </a:pPr>
            <a:endParaRPr lang="en-GB" dirty="0">
              <a:latin typeface="Arial" panose="020B0604020202020204" pitchFamily="34" charset="0"/>
              <a:cs typeface="Arial" panose="020B0604020202020204" pitchFamily="34" charset="0"/>
            </a:endParaRPr>
          </a:p>
          <a:p>
            <a:pPr algn="ctr"/>
            <a:r>
              <a:rPr lang="en-GB" b="1" dirty="0">
                <a:latin typeface="Arial" panose="020B0604020202020204" pitchFamily="34" charset="0"/>
                <a:cs typeface="Arial" panose="020B0604020202020204" pitchFamily="34" charset="0"/>
              </a:rPr>
              <a:t>NEW DATES TO BE SCHEDULE FOR 2024/25</a:t>
            </a:r>
          </a:p>
          <a:p>
            <a:endParaRPr lang="en-GB" sz="1400" b="1" dirty="0">
              <a:latin typeface="Arial" panose="020B0604020202020204" pitchFamily="34" charset="0"/>
              <a:cs typeface="Arial" panose="020B0604020202020204" pitchFamily="34" charset="0"/>
            </a:endParaRPr>
          </a:p>
        </p:txBody>
      </p:sp>
      <p:graphicFrame>
        <p:nvGraphicFramePr>
          <p:cNvPr id="18" name="Table 18">
            <a:extLst>
              <a:ext uri="{FF2B5EF4-FFF2-40B4-BE49-F238E27FC236}">
                <a16:creationId xmlns:a16="http://schemas.microsoft.com/office/drawing/2014/main" id="{F7368230-2F16-42E6-AF40-C1FD3C4FC587}"/>
              </a:ext>
            </a:extLst>
          </p:cNvPr>
          <p:cNvGraphicFramePr>
            <a:graphicFrameLocks noGrp="1"/>
          </p:cNvGraphicFramePr>
          <p:nvPr>
            <p:extLst>
              <p:ext uri="{D42A27DB-BD31-4B8C-83A1-F6EECF244321}">
                <p14:modId xmlns:p14="http://schemas.microsoft.com/office/powerpoint/2010/main" val="1650611009"/>
              </p:ext>
            </p:extLst>
          </p:nvPr>
        </p:nvGraphicFramePr>
        <p:xfrm>
          <a:off x="2162628" y="10294037"/>
          <a:ext cx="8128000" cy="9144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017272732"/>
                  </a:ext>
                </a:extLst>
              </a:tr>
            </a:tbl>
          </a:graphicData>
        </a:graphic>
      </p:graphicFrame>
      <p:sp>
        <p:nvSpPr>
          <p:cNvPr id="10" name="Rectangle: Rounded Corners 9">
            <a:extLst>
              <a:ext uri="{FF2B5EF4-FFF2-40B4-BE49-F238E27FC236}">
                <a16:creationId xmlns:a16="http://schemas.microsoft.com/office/drawing/2014/main" id="{64A49AC9-6AC3-472A-BB8B-BD211A392E34}"/>
              </a:ext>
            </a:extLst>
          </p:cNvPr>
          <p:cNvSpPr/>
          <p:nvPr/>
        </p:nvSpPr>
        <p:spPr>
          <a:xfrm>
            <a:off x="2162628" y="1298883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See page below to book onto the Lunch &amp; Learn</a:t>
            </a:r>
          </a:p>
          <a:p>
            <a:pPr algn="ctr"/>
            <a:r>
              <a:rPr lang="en-GB" sz="2400" b="1" dirty="0">
                <a:solidFill>
                  <a:schemeClr val="bg1"/>
                </a:solidFill>
              </a:rPr>
              <a:t>Sessions on the Bruising Policy  </a:t>
            </a:r>
            <a:endParaRPr lang="en-GB" dirty="0"/>
          </a:p>
          <a:p>
            <a:pPr algn="ctr"/>
            <a:endParaRPr lang="en-GB" dirty="0"/>
          </a:p>
        </p:txBody>
      </p:sp>
    </p:spTree>
    <p:extLst>
      <p:ext uri="{BB962C8B-B14F-4D97-AF65-F5344CB8AC3E}">
        <p14:creationId xmlns:p14="http://schemas.microsoft.com/office/powerpoint/2010/main" val="1195797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E586572-E87A-41A7-8831-7F705366642B}"/>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2" name="TextBox 11">
            <a:extLst>
              <a:ext uri="{FF2B5EF4-FFF2-40B4-BE49-F238E27FC236}">
                <a16:creationId xmlns:a16="http://schemas.microsoft.com/office/drawing/2014/main" id="{EC6EC489-2C02-44F8-91FF-C6B486D6B448}"/>
              </a:ext>
            </a:extLst>
          </p:cNvPr>
          <p:cNvSpPr txBox="1"/>
          <p:nvPr/>
        </p:nvSpPr>
        <p:spPr>
          <a:xfrm>
            <a:off x="605155" y="2939294"/>
            <a:ext cx="10947400" cy="8125301"/>
          </a:xfrm>
          <a:prstGeom prst="rect">
            <a:avLst/>
          </a:prstGeom>
          <a:noFill/>
        </p:spPr>
        <p:txBody>
          <a:bodyPr wrap="square" rtlCol="0">
            <a:spAutoFit/>
          </a:bodyPr>
          <a:lstStyle/>
          <a:p>
            <a:r>
              <a:rPr lang="en-GB" sz="4000" b="1" dirty="0">
                <a:latin typeface="Arial" panose="020B0604020202020204" pitchFamily="34" charset="0"/>
                <a:cs typeface="Arial" panose="020B0604020202020204" pitchFamily="34" charset="0"/>
              </a:rPr>
              <a:t>Child Protection Conference Training</a:t>
            </a:r>
            <a:r>
              <a:rPr lang="en-GB" sz="2800" b="1" dirty="0">
                <a:latin typeface="Arial" panose="020B0604020202020204" pitchFamily="34" charset="0"/>
                <a:cs typeface="Arial" panose="020B0604020202020204" pitchFamily="34" charset="0"/>
              </a:rPr>
              <a:t>	</a:t>
            </a:r>
          </a:p>
          <a:p>
            <a:r>
              <a:rPr lang="en-GB" sz="2800" b="1" dirty="0">
                <a:latin typeface="Arial" panose="020B0604020202020204" pitchFamily="34" charset="0"/>
                <a:cs typeface="Arial" panose="020B0604020202020204" pitchFamily="34" charset="0"/>
              </a:rPr>
              <a:t>	</a:t>
            </a:r>
            <a:endParaRPr lang="en-GB" sz="4000" b="1"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Held over a 1hr 45min session , via MS Teams (equivalent to a half day training session)</a:t>
            </a:r>
          </a:p>
          <a:p>
            <a:r>
              <a:rPr lang="en-GB" sz="2000" b="1" dirty="0">
                <a:latin typeface="Arial" panose="020B0604020202020204" pitchFamily="34" charset="0"/>
                <a:cs typeface="Arial" panose="020B0604020202020204" pitchFamily="34" charset="0"/>
              </a:rPr>
              <a:t>Target audience</a:t>
            </a:r>
            <a:r>
              <a:rPr lang="en-GB" sz="2000" dirty="0">
                <a:latin typeface="Arial" panose="020B0604020202020204" pitchFamily="34" charset="0"/>
                <a:cs typeface="Arial" panose="020B0604020202020204" pitchFamily="34" charset="0"/>
              </a:rPr>
              <a:t>: Health Services (GPs, health visitors, midwives, school nurses), School staff, Early Help staff, Probation, Children’s Services staff (domestic abuse practitioners, mental health practitioners), Community Adolescent Mental Health Service, Community Mental Health Team, Adult services, Children’s Centre staff.</a:t>
            </a:r>
          </a:p>
          <a:p>
            <a:r>
              <a:rPr lang="en-GB" sz="2000" b="1" dirty="0">
                <a:latin typeface="Arial" panose="020B0604020202020204" pitchFamily="34" charset="0"/>
                <a:cs typeface="Arial" panose="020B0604020202020204" pitchFamily="34" charset="0"/>
              </a:rPr>
              <a:t>Attendance Criteria: </a:t>
            </a:r>
            <a:r>
              <a:rPr lang="en-GB" sz="2000" dirty="0">
                <a:latin typeface="Arial" panose="020B0604020202020204" pitchFamily="34" charset="0"/>
                <a:cs typeface="Arial" panose="020B0604020202020204" pitchFamily="34" charset="0"/>
              </a:rPr>
              <a:t>Delegates must have completed mandatory Basic/Stage 1 Safeguarding/Child Protection training within their own agency. </a:t>
            </a:r>
          </a:p>
          <a:p>
            <a:r>
              <a:rPr lang="en-GB" sz="2000" b="1" dirty="0">
                <a:latin typeface="Arial" panose="020B0604020202020204" pitchFamily="34" charset="0"/>
                <a:cs typeface="Arial" panose="020B0604020202020204" pitchFamily="34" charset="0"/>
              </a:rPr>
              <a:t>Aim of the Course</a:t>
            </a:r>
            <a:r>
              <a:rPr lang="en-GB" sz="2000" dirty="0">
                <a:latin typeface="Arial" panose="020B0604020202020204" pitchFamily="34" charset="0"/>
                <a:cs typeface="Arial" panose="020B0604020202020204" pitchFamily="34" charset="0"/>
              </a:rPr>
              <a:t>: To learn about the structure and processes associated with a Child Protection conference and the methods and responsibilities of those involved.</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Information on the conference style and structure</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Children’s views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What is expected of you – your role and responsibilities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The role of the Child Protection Conference Chair</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Reports to conferences – how to write them, where to send them and what should be included.</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Timescales.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Decision making process.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Outcomes of a plan, process of monitoring progresses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Differences between Child in Need and Child Protection</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Child protection process beyond the conference</a:t>
            </a:r>
          </a:p>
          <a:p>
            <a:endParaRPr lang="en-GB" sz="1400" b="1" dirty="0">
              <a:latin typeface="Arial" panose="020B0604020202020204" pitchFamily="34" charset="0"/>
              <a:cs typeface="Arial" panose="020B0604020202020204" pitchFamily="34" charset="0"/>
            </a:endParaRPr>
          </a:p>
        </p:txBody>
      </p:sp>
      <p:graphicFrame>
        <p:nvGraphicFramePr>
          <p:cNvPr id="11" name="Table 18">
            <a:extLst>
              <a:ext uri="{FF2B5EF4-FFF2-40B4-BE49-F238E27FC236}">
                <a16:creationId xmlns:a16="http://schemas.microsoft.com/office/drawing/2014/main" id="{B790BD14-D558-420D-B944-3C579913DC7D}"/>
              </a:ext>
            </a:extLst>
          </p:cNvPr>
          <p:cNvGraphicFramePr>
            <a:graphicFrameLocks noGrp="1"/>
          </p:cNvGraphicFramePr>
          <p:nvPr>
            <p:extLst>
              <p:ext uri="{D42A27DB-BD31-4B8C-83A1-F6EECF244321}">
                <p14:modId xmlns:p14="http://schemas.microsoft.com/office/powerpoint/2010/main" val="3743930734"/>
              </p:ext>
            </p:extLst>
          </p:nvPr>
        </p:nvGraphicFramePr>
        <p:xfrm>
          <a:off x="2162628" y="10953428"/>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6 March 2024 10am </a:t>
                      </a:r>
                    </a:p>
                  </a:txBody>
                  <a:tcPr/>
                </a:tc>
                <a:tc>
                  <a:txBody>
                    <a:bodyPr/>
                    <a:lstStyle/>
                    <a:p>
                      <a:r>
                        <a:rPr lang="en-GB" dirty="0"/>
                        <a:t>Fully Booked </a:t>
                      </a:r>
                    </a:p>
                  </a:txBody>
                  <a:tcPr/>
                </a:tc>
                <a:extLst>
                  <a:ext uri="{0D108BD9-81ED-4DB2-BD59-A6C34878D82A}">
                    <a16:rowId xmlns:a16="http://schemas.microsoft.com/office/drawing/2014/main" val="150594475"/>
                  </a:ext>
                </a:extLst>
              </a:tr>
              <a:tr h="370840">
                <a:tc>
                  <a:txBody>
                    <a:bodyPr/>
                    <a:lstStyle/>
                    <a:p>
                      <a:r>
                        <a:rPr lang="en-GB" dirty="0"/>
                        <a:t>16 May 2024 1pm </a:t>
                      </a:r>
                    </a:p>
                  </a:txBody>
                  <a:tcPr/>
                </a:tc>
                <a:tc>
                  <a:txBody>
                    <a:bodyPr/>
                    <a:lstStyle/>
                    <a:p>
                      <a:r>
                        <a:rPr lang="en-GB" dirty="0"/>
                        <a:t>Places available </a:t>
                      </a:r>
                    </a:p>
                  </a:txBody>
                  <a:tcPr/>
                </a:tc>
                <a:extLst>
                  <a:ext uri="{0D108BD9-81ED-4DB2-BD59-A6C34878D82A}">
                    <a16:rowId xmlns:a16="http://schemas.microsoft.com/office/drawing/2014/main" val="3247980758"/>
                  </a:ext>
                </a:extLst>
              </a:tr>
            </a:tbl>
          </a:graphicData>
        </a:graphic>
      </p:graphicFrame>
      <p:sp>
        <p:nvSpPr>
          <p:cNvPr id="8" name="Rectangle: Rounded Corners 7">
            <a:extLst>
              <a:ext uri="{FF2B5EF4-FFF2-40B4-BE49-F238E27FC236}">
                <a16:creationId xmlns:a16="http://schemas.microsoft.com/office/drawing/2014/main" id="{37991B50-4D31-4733-A049-1A10A0464117}"/>
              </a:ext>
            </a:extLst>
          </p:cNvPr>
          <p:cNvSpPr/>
          <p:nvPr/>
        </p:nvSpPr>
        <p:spPr>
          <a:xfrm>
            <a:off x="2162628" y="14583796"/>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67316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5B6139F-2BAE-4604-A017-8BD5FF681A28}"/>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TextBox 9">
            <a:extLst>
              <a:ext uri="{FF2B5EF4-FFF2-40B4-BE49-F238E27FC236}">
                <a16:creationId xmlns:a16="http://schemas.microsoft.com/office/drawing/2014/main" id="{3F44A90D-32AA-4F01-BADE-ACE409925232}"/>
              </a:ext>
            </a:extLst>
          </p:cNvPr>
          <p:cNvSpPr txBox="1"/>
          <p:nvPr/>
        </p:nvSpPr>
        <p:spPr>
          <a:xfrm>
            <a:off x="537210" y="2827424"/>
            <a:ext cx="11117580" cy="10802957"/>
          </a:xfrm>
          <a:prstGeom prst="rect">
            <a:avLst/>
          </a:prstGeom>
          <a:noFill/>
        </p:spPr>
        <p:txBody>
          <a:bodyPr wrap="square" rtlCol="0">
            <a:spAutoFit/>
          </a:bodyPr>
          <a:lstStyle/>
          <a:p>
            <a:r>
              <a:rPr lang="en-GB" sz="4400" b="1" dirty="0">
                <a:latin typeface="Arial" panose="020B0604020202020204" pitchFamily="34" charset="0"/>
                <a:cs typeface="Arial" panose="020B0604020202020204" pitchFamily="34" charset="0"/>
              </a:rPr>
              <a:t>Disguised Compliance &amp; Avoidant Families</a:t>
            </a:r>
          </a:p>
          <a:p>
            <a:endParaRPr lang="en-GB" sz="2800" b="1"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Held over a 2hr 30min session, via MS Teams (equivalent to a half day training session)</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Trainers: </a:t>
            </a:r>
            <a:r>
              <a:rPr lang="en-GB" sz="2000" dirty="0">
                <a:latin typeface="Arial" panose="020B0604020202020204" pitchFamily="34" charset="0"/>
                <a:cs typeface="Arial" panose="020B0604020202020204" pitchFamily="34" charset="0"/>
              </a:rPr>
              <a:t>Health and Children’s Services Partners</a:t>
            </a:r>
          </a:p>
          <a:p>
            <a:endParaRPr lang="en-GB" sz="20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a:t>
            </a:r>
            <a:r>
              <a:rPr lang="en-GB" sz="2000" dirty="0">
                <a:latin typeface="Arial" panose="020B0604020202020204" pitchFamily="34" charset="0"/>
                <a:cs typeface="Arial" panose="020B0604020202020204" pitchFamily="34" charset="0"/>
              </a:rPr>
              <a:t>: Practitioners from all agencies working with children, young people and their families </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Aim of the Course</a:t>
            </a:r>
            <a:r>
              <a:rPr lang="en-GB" sz="2000" dirty="0">
                <a:latin typeface="Arial" panose="020B0604020202020204" pitchFamily="34" charset="0"/>
                <a:cs typeface="Arial" panose="020B0604020202020204" pitchFamily="34" charset="0"/>
              </a:rPr>
              <a:t>: This is a multi-agency course giving practitioners the opportunity to recognise, deal with, and at times challenge, the behaviours of resistance and avoidance tactics employed by potentially aggressive parents.</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Pre-course Work: </a:t>
            </a:r>
            <a:r>
              <a:rPr lang="en-GB" sz="2000" dirty="0">
                <a:latin typeface="Arial" panose="020B0604020202020204" pitchFamily="34" charset="0"/>
                <a:cs typeface="Arial" panose="020B0604020202020204" pitchFamily="34" charset="0"/>
              </a:rPr>
              <a:t>Please see the 'Download Course Materials’ on our training website where, under the 'Pre-course' section, you will be able to access the schedule for the training session, a copy of the Disguised Compliance Top Tips booklet and a pre-course worksheet.</a:t>
            </a:r>
          </a:p>
          <a:p>
            <a:r>
              <a:rPr lang="en-GB" sz="2000" b="1" u="sng" dirty="0">
                <a:latin typeface="Arial" panose="020B0604020202020204" pitchFamily="34" charset="0"/>
                <a:cs typeface="Arial" panose="020B0604020202020204" pitchFamily="34" charset="0"/>
              </a:rPr>
              <a:t>Please note</a:t>
            </a:r>
            <a:r>
              <a:rPr lang="en-GB" sz="2000" b="1" dirty="0">
                <a:latin typeface="Arial" panose="020B0604020202020204" pitchFamily="34" charset="0"/>
                <a:cs typeface="Arial" panose="020B0604020202020204" pitchFamily="34" charset="0"/>
              </a:rPr>
              <a:t> – It is very important that the pre-course work is completed fully by all delegates prior to attending the training as it will form the basis for the first part of the session.</a:t>
            </a:r>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To improve the confidence and skills of professionals dealing with issues of disguised compliance.</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Offer challenge and peer support to staff no matter what level in order to facilitate discussions with families exhibiting possible disguised compliance tactics.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To increase knowledge, skills and competence of staff to recognise the signs and respond appropriately when working with avoidant families.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To meet a locally identified need by service providers and commissioners.</a:t>
            </a:r>
          </a:p>
          <a:p>
            <a:endParaRPr lang="en-GB" sz="2000" dirty="0">
              <a:latin typeface="Arial" panose="020B0604020202020204" pitchFamily="34" charset="0"/>
              <a:cs typeface="Arial" panose="020B0604020202020204" pitchFamily="34" charset="0"/>
            </a:endParaRPr>
          </a:p>
          <a:p>
            <a:pPr algn="ctr"/>
            <a:r>
              <a:rPr lang="en-GB" sz="2000" b="1" dirty="0">
                <a:latin typeface="Arial" panose="020B0604020202020204" pitchFamily="34" charset="0"/>
                <a:cs typeface="Arial" panose="020B0604020202020204" pitchFamily="34" charset="0"/>
              </a:rPr>
              <a:t>NEW DATES TO BE SCHEDULED FOR 2024/25</a:t>
            </a:r>
          </a:p>
          <a:p>
            <a:pPr marL="285750" indent="-285750">
              <a:buFont typeface="Wingdings" panose="05000000000000000000" pitchFamily="2" charset="2"/>
              <a:buChar char="Ø"/>
            </a:pPr>
            <a:endParaRPr lang="en-GB" sz="2000" dirty="0">
              <a:latin typeface="Arial" panose="020B0604020202020204" pitchFamily="34" charset="0"/>
              <a:cs typeface="Arial" panose="020B0604020202020204" pitchFamily="34" charset="0"/>
            </a:endParaRPr>
          </a:p>
        </p:txBody>
      </p:sp>
      <p:graphicFrame>
        <p:nvGraphicFramePr>
          <p:cNvPr id="4" name="Table 3">
            <a:extLst>
              <a:ext uri="{FF2B5EF4-FFF2-40B4-BE49-F238E27FC236}">
                <a16:creationId xmlns:a16="http://schemas.microsoft.com/office/drawing/2014/main" id="{2BDD753A-B2D0-4F34-B1EC-6C6BCED6FF4F}"/>
              </a:ext>
            </a:extLst>
          </p:cNvPr>
          <p:cNvGraphicFramePr>
            <a:graphicFrameLocks noGrp="1"/>
          </p:cNvGraphicFramePr>
          <p:nvPr>
            <p:extLst>
              <p:ext uri="{D42A27DB-BD31-4B8C-83A1-F6EECF244321}">
                <p14:modId xmlns:p14="http://schemas.microsoft.com/office/powerpoint/2010/main" val="2439204969"/>
              </p:ext>
            </p:extLst>
          </p:nvPr>
        </p:nvGraphicFramePr>
        <p:xfrm>
          <a:off x="1917700" y="13728972"/>
          <a:ext cx="8128000" cy="914400"/>
        </p:xfrm>
        <a:graphic>
          <a:graphicData uri="http://schemas.openxmlformats.org/drawingml/2006/table">
            <a:tbl>
              <a:tblPr firstRow="1" bandRow="1">
                <a:tableStyleId>{5C22544A-7EE6-4342-B048-85BDC9FD1C3A}</a:tableStyleId>
              </a:tblPr>
              <a:tblGrid>
                <a:gridCol w="4394200">
                  <a:extLst>
                    <a:ext uri="{9D8B030D-6E8A-4147-A177-3AD203B41FA5}">
                      <a16:colId xmlns:a16="http://schemas.microsoft.com/office/drawing/2014/main" val="1102067129"/>
                    </a:ext>
                  </a:extLst>
                </a:gridCol>
                <a:gridCol w="3733800">
                  <a:extLst>
                    <a:ext uri="{9D8B030D-6E8A-4147-A177-3AD203B41FA5}">
                      <a16:colId xmlns:a16="http://schemas.microsoft.com/office/drawing/2014/main" val="3883628869"/>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2653397753"/>
                  </a:ext>
                </a:extLst>
              </a:tr>
              <a:tr h="370840">
                <a:tc>
                  <a:txBody>
                    <a:bodyPr/>
                    <a:lstStyle/>
                    <a:p>
                      <a:r>
                        <a:rPr lang="en-GB" dirty="0"/>
                        <a:t>13 May 2024 9:30am to 12noon</a:t>
                      </a:r>
                    </a:p>
                  </a:txBody>
                  <a:tcPr/>
                </a:tc>
                <a:tc>
                  <a:txBody>
                    <a:bodyPr/>
                    <a:lstStyle/>
                    <a:p>
                      <a:r>
                        <a:rPr lang="en-GB" dirty="0"/>
                        <a:t>Places available </a:t>
                      </a:r>
                    </a:p>
                  </a:txBody>
                  <a:tcPr/>
                </a:tc>
                <a:extLst>
                  <a:ext uri="{0D108BD9-81ED-4DB2-BD59-A6C34878D82A}">
                    <a16:rowId xmlns:a16="http://schemas.microsoft.com/office/drawing/2014/main" val="3676825068"/>
                  </a:ext>
                </a:extLst>
              </a:tr>
            </a:tbl>
          </a:graphicData>
        </a:graphic>
      </p:graphicFrame>
    </p:spTree>
    <p:extLst>
      <p:ext uri="{BB962C8B-B14F-4D97-AF65-F5344CB8AC3E}">
        <p14:creationId xmlns:p14="http://schemas.microsoft.com/office/powerpoint/2010/main" val="2819849430"/>
      </p:ext>
    </p:extLst>
  </p:cSld>
  <p:clrMapOvr>
    <a:masterClrMapping/>
  </p:clrMapOvr>
</p:sld>
</file>

<file path=ppt/theme/theme1.xml><?xml version="1.0" encoding="utf-8"?>
<a:theme xmlns:a="http://schemas.openxmlformats.org/drawingml/2006/main" name="L&amp;D Bulleti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amp;D Bulletin" id="{90147E13-BED7-408B-937C-D4118C8DF734}" vid="{BA8A86FF-70D2-49A4-A201-4AE6ED390B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7D0BEA5C0FD374BA39FF4CA553BD387" ma:contentTypeVersion="16" ma:contentTypeDescription="Create a new document." ma:contentTypeScope="" ma:versionID="0a63bb891e74ba9ddf847c30ccc088f4">
  <xsd:schema xmlns:xsd="http://www.w3.org/2001/XMLSchema" xmlns:xs="http://www.w3.org/2001/XMLSchema" xmlns:p="http://schemas.microsoft.com/office/2006/metadata/properties" xmlns:ns2="38f1c67f-1dfa-4d7f-8d8a-8626fe49d21f" xmlns:ns3="ea7eda93-3b2a-466b-b285-64df3c00a7ac" targetNamespace="http://schemas.microsoft.com/office/2006/metadata/properties" ma:root="true" ma:fieldsID="d69bc621570e7aa02188218dc36d9fca" ns2:_="" ns3:_="">
    <xsd:import namespace="38f1c67f-1dfa-4d7f-8d8a-8626fe49d21f"/>
    <xsd:import namespace="ea7eda93-3b2a-466b-b285-64df3c00a7a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3:SharedWithUsers" minOccurs="0"/>
                <xsd:element ref="ns3:SharedWithDetails"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f1c67f-1dfa-4d7f-8d8a-8626fe49d2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79bb9499-6329-4683-ad77-64f807990a9c"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a7eda93-3b2a-466b-b285-64df3c00a7ac"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b6b47f18-de38-4a26-845a-6e0325ccce07}" ma:internalName="TaxCatchAll" ma:showField="CatchAllData" ma:web="ea7eda93-3b2a-466b-b285-64df3c00a7ac">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D18D5CC-F237-4FE3-BB7E-9DEB06AC470A}"/>
</file>

<file path=customXml/itemProps2.xml><?xml version="1.0" encoding="utf-8"?>
<ds:datastoreItem xmlns:ds="http://schemas.openxmlformats.org/officeDocument/2006/customXml" ds:itemID="{A529D0AD-3518-4237-A85E-B584991E26C7}"/>
</file>

<file path=docProps/app.xml><?xml version="1.0" encoding="utf-8"?>
<Properties xmlns="http://schemas.openxmlformats.org/officeDocument/2006/extended-properties" xmlns:vt="http://schemas.openxmlformats.org/officeDocument/2006/docPropsVTypes">
  <Template>L&amp;D Bulletin</Template>
  <TotalTime>34797</TotalTime>
  <Words>7523</Words>
  <Application>Microsoft Office PowerPoint</Application>
  <PresentationFormat>Custom</PresentationFormat>
  <Paragraphs>825</Paragraphs>
  <Slides>34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Arial Black</vt:lpstr>
      <vt:lpstr>Calibri</vt:lpstr>
      <vt:lpstr>Calibri Light</vt:lpstr>
      <vt:lpstr>Wingdings</vt:lpstr>
      <vt:lpstr>L&amp;D Bulletin</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L&amp;D Programme August 2020</dc:title>
  <dc:creator>Elizabeth Peters</dc:creator>
  <cp:lastModifiedBy>Elizabeth Peters</cp:lastModifiedBy>
  <cp:revision>473</cp:revision>
  <dcterms:created xsi:type="dcterms:W3CDTF">2020-05-19T08:36:46Z</dcterms:created>
  <dcterms:modified xsi:type="dcterms:W3CDTF">2024-02-28T11:28:13Z</dcterms:modified>
</cp:coreProperties>
</file>